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5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07" autoAdjust="0"/>
  </p:normalViewPr>
  <p:slideViewPr>
    <p:cSldViewPr showGuides="1">
      <p:cViewPr varScale="1">
        <p:scale>
          <a:sx n="126" d="100"/>
          <a:sy n="126" d="100"/>
        </p:scale>
        <p:origin x="11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6786-E981-4D37-A907-EEE100A495E5}" type="datetimeFigureOut">
              <a:rPr lang="en-US" smtClean="0"/>
              <a:t>21-Dec-17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D8F69-CA24-45A8-8061-EDFA093B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известно, схема работы по СПЛА основана на том, что</a:t>
            </a:r>
            <a:r>
              <a:rPr lang="en-US" baseline="0" dirty="0" smtClean="0"/>
              <a:t> </a:t>
            </a:r>
            <a:r>
              <a:rPr lang="ru-RU" baseline="0" dirty="0" smtClean="0"/>
              <a:t>Сервис провайдеры лицензируют свою инфраструктуру для предоставления услуг конечным заказчикам. </a:t>
            </a:r>
          </a:p>
          <a:p>
            <a:r>
              <a:rPr lang="ru-RU" dirty="0" smtClean="0"/>
              <a:t>Но</a:t>
            </a:r>
            <a:r>
              <a:rPr lang="ru-RU" baseline="0" dirty="0" smtClean="0"/>
              <a:t> чаще всего, предлагаемые услуги, </a:t>
            </a:r>
            <a:r>
              <a:rPr lang="ru-RU" baseline="0" dirty="0" smtClean="0"/>
              <a:t>ограничиваются </a:t>
            </a:r>
            <a:r>
              <a:rPr lang="en-US" baseline="0" dirty="0" smtClean="0"/>
              <a:t>Windows </a:t>
            </a:r>
            <a:r>
              <a:rPr lang="ru-RU" baseline="0" dirty="0" smtClean="0"/>
              <a:t>ВМ, </a:t>
            </a:r>
            <a:r>
              <a:rPr lang="en-US" baseline="0" dirty="0" smtClean="0"/>
              <a:t>Web Hosting</a:t>
            </a:r>
            <a:r>
              <a:rPr lang="ru-RU" baseline="0" dirty="0" smtClean="0"/>
              <a:t> </a:t>
            </a:r>
            <a:r>
              <a:rPr lang="ru-RU" baseline="0" dirty="0" smtClean="0"/>
              <a:t>или </a:t>
            </a:r>
            <a:r>
              <a:rPr lang="ru-RU" baseline="0" dirty="0" smtClean="0"/>
              <a:t>доступ к удаленным рабочим столам посредством </a:t>
            </a:r>
            <a:r>
              <a:rPr lang="en-US" baseline="0" dirty="0" smtClean="0"/>
              <a:t>RDS</a:t>
            </a:r>
            <a:r>
              <a:rPr lang="ru-RU" baseline="0" dirty="0" smtClean="0"/>
              <a:t>, не отражают весь потенциал возможностей для пользователей.</a:t>
            </a:r>
          </a:p>
          <a:p>
            <a:r>
              <a:rPr lang="ru-RU" baseline="0" dirty="0" smtClean="0"/>
              <a:t>Потому сегодня я хочу напомнить о такой замечательной вещи, как </a:t>
            </a:r>
            <a:r>
              <a:rPr lang="en-US" baseline="0" dirty="0" smtClean="0"/>
              <a:t>Cloud OS</a:t>
            </a:r>
            <a:r>
              <a:rPr lang="ru-RU" baseline="0" dirty="0" smtClean="0"/>
              <a:t>, и призвать партнеров развивать свои сервисы в сторону построения гибридных облаков. Так как это позволит увеличить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Многие сервис</a:t>
            </a:r>
            <a:r>
              <a:rPr lang="ru-RU" baseline="0" dirty="0" smtClean="0"/>
              <a:t>-провайдеры хотят предоставлять пользователям дополнительные сервисы. Одна из возможностей – </a:t>
            </a:r>
            <a:r>
              <a:rPr lang="en-US" baseline="0" dirty="0" err="1" smtClean="0"/>
              <a:t>DBaaS</a:t>
            </a:r>
            <a:r>
              <a:rPr lang="en-US" baseline="0" dirty="0" smtClean="0"/>
              <a:t>. </a:t>
            </a:r>
            <a:endParaRPr lang="ru-RU" baseline="0" dirty="0" smtClean="0"/>
          </a:p>
          <a:p>
            <a:r>
              <a:rPr lang="ru-RU" baseline="0" dirty="0" smtClean="0"/>
              <a:t>Такой сервис включает в себя </a:t>
            </a:r>
            <a:r>
              <a:rPr lang="en-US" baseline="0" dirty="0" smtClean="0"/>
              <a:t>IaaS</a:t>
            </a:r>
            <a:r>
              <a:rPr lang="ru-RU" baseline="0" dirty="0" smtClean="0"/>
              <a:t>, СУБД,</a:t>
            </a:r>
            <a:r>
              <a:rPr lang="en-US" baseline="0" dirty="0" smtClean="0"/>
              <a:t> </a:t>
            </a:r>
            <a:r>
              <a:rPr lang="ru-RU" baseline="0" dirty="0" smtClean="0"/>
              <a:t>лицензирование, обслуживание движка БД (</a:t>
            </a:r>
            <a:r>
              <a:rPr lang="en-US" baseline="0" dirty="0" smtClean="0"/>
              <a:t>Database Engine</a:t>
            </a:r>
            <a:r>
              <a:rPr lang="ru-RU" baseline="0" dirty="0" smtClean="0"/>
              <a:t>), это все предоставляется сервис провайдером и упаковывается в единое предложение.</a:t>
            </a:r>
            <a:endParaRPr lang="en-US" baseline="0" dirty="0" smtClean="0"/>
          </a:p>
          <a:p>
            <a:r>
              <a:rPr lang="ru-RU" baseline="0" dirty="0" smtClean="0"/>
              <a:t>И лучшим решением для сервис провайдера </a:t>
            </a:r>
            <a:r>
              <a:rPr lang="ru-RU" baseline="0" dirty="0" smtClean="0"/>
              <a:t>будет </a:t>
            </a:r>
            <a:r>
              <a:rPr lang="ru-RU" baseline="0" dirty="0" smtClean="0"/>
              <a:t>развертывание </a:t>
            </a:r>
            <a:r>
              <a:rPr lang="en-US" dirty="0" smtClean="0"/>
              <a:t>multi-tenant </a:t>
            </a:r>
            <a:r>
              <a:rPr lang="en-US" dirty="0" err="1" smtClean="0"/>
              <a:t>DBaaS</a:t>
            </a:r>
            <a:r>
              <a:rPr lang="ru-RU" dirty="0" smtClean="0"/>
              <a:t>.</a:t>
            </a:r>
          </a:p>
          <a:p>
            <a:r>
              <a:rPr lang="ru-RU" baseline="0" dirty="0" smtClean="0"/>
              <a:t>И Майкрософт предоставляет для этого все необходимые инструменты, а именно </a:t>
            </a:r>
            <a:r>
              <a:rPr lang="en-US" baseline="0" dirty="0" smtClean="0"/>
              <a:t>SQL Server 2016 </a:t>
            </a:r>
            <a:r>
              <a:rPr lang="ru-RU" baseline="0" dirty="0" smtClean="0"/>
              <a:t>и </a:t>
            </a:r>
            <a:r>
              <a:rPr lang="en-US" baseline="0" dirty="0" smtClean="0"/>
              <a:t>WAP.</a:t>
            </a:r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multi-tenant </a:t>
            </a:r>
            <a:r>
              <a:rPr lang="en-US" dirty="0" err="1" smtClean="0"/>
              <a:t>DBaaS</a:t>
            </a:r>
            <a:r>
              <a:rPr lang="ru-RU" dirty="0" smtClean="0"/>
              <a:t> позволяет:</a:t>
            </a:r>
            <a:r>
              <a:rPr lang="ru-RU" baseline="0" dirty="0" smtClean="0"/>
              <a:t>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Hosted Desktop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предоставляет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пользователям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удаленный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рабочий стол,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Office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необходимые бизнес приложения через браузер и интернет соединение.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8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Хостинг приложений позволяет компаниям</a:t>
            </a:r>
            <a:r>
              <a:rPr lang="ru-RU" baseline="0" dirty="0" smtClean="0"/>
              <a:t> обновить вычислительные мощности, при этом, все еще используя критически важные и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line-of-business (LOB)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приложения в виртуальной среде.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Следующие шаги для сервис провайдеров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используете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2012R2 – 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мигрируйте на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WS 2016 &amp; SC2016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предоставляете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IaaS 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Hyper-V 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а хотите ждете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Azure Stack – 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не ждите, разворачивайте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16!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Используйте 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Azure Stack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 понятием </a:t>
            </a:r>
            <a:r>
              <a:rPr lang="en-US" dirty="0" smtClean="0"/>
              <a:t>Cloud OS</a:t>
            </a:r>
            <a:r>
              <a:rPr lang="ru-RU" dirty="0" smtClean="0"/>
              <a:t> скрывается </a:t>
            </a:r>
            <a:r>
              <a:rPr lang="ru-RU" baseline="0" dirty="0" smtClean="0"/>
              <a:t>единая совместимая ИТ платформа которая включает в себя Локальное (Приватное) облако в пользовательских </a:t>
            </a:r>
            <a:r>
              <a:rPr lang="ru-RU" baseline="0" dirty="0" err="1" smtClean="0"/>
              <a:t>датацентрах</a:t>
            </a:r>
            <a:r>
              <a:rPr lang="ru-RU" baseline="0" dirty="0" smtClean="0"/>
              <a:t>, облако сервис провайдеров, которое они </a:t>
            </a:r>
            <a:r>
              <a:rPr lang="ru-RU" baseline="0" dirty="0" err="1" smtClean="0"/>
              <a:t>хостят</a:t>
            </a:r>
            <a:r>
              <a:rPr lang="ru-RU" baseline="0" dirty="0" smtClean="0"/>
              <a:t> конечным заказчикам, и публичное облако – </a:t>
            </a:r>
            <a:r>
              <a:rPr lang="en-US" baseline="0" dirty="0" smtClean="0"/>
              <a:t>Microsoft Azure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Пользователи могут использовать комбинации из этих трех составляющих для удовлетворения их ИТ нужд, в результате получая гибридное облако.</a:t>
            </a:r>
            <a:endParaRPr lang="en-US" baseline="0" dirty="0" smtClean="0"/>
          </a:p>
          <a:p>
            <a:r>
              <a:rPr lang="en-US" dirty="0" smtClean="0"/>
              <a:t>Cloud OS</a:t>
            </a:r>
            <a:r>
              <a:rPr lang="ru-RU" dirty="0" smtClean="0"/>
              <a:t> позволяет </a:t>
            </a:r>
            <a:r>
              <a:rPr lang="ru-RU" dirty="0" err="1" smtClean="0"/>
              <a:t>хостерам</a:t>
            </a:r>
            <a:r>
              <a:rPr lang="ru-RU" dirty="0" smtClean="0"/>
              <a:t> управлять их гибридной инфраструктурой как единой платформой используя следующие основные технологии </a:t>
            </a:r>
            <a:r>
              <a:rPr lang="en-US" dirty="0" smtClean="0"/>
              <a:t>Cloud OS:</a:t>
            </a:r>
            <a:r>
              <a:rPr lang="en-US" baseline="0" dirty="0" smtClean="0"/>
              <a:t> Windows Server, System Center</a:t>
            </a:r>
            <a:r>
              <a:rPr lang="ru-RU" baseline="0" dirty="0" smtClean="0"/>
              <a:t> и</a:t>
            </a:r>
            <a:r>
              <a:rPr lang="en-US" baseline="0" dirty="0" smtClean="0"/>
              <a:t> Windows Azure Pack.</a:t>
            </a:r>
            <a:endParaRPr lang="ru-RU" baseline="0" dirty="0" smtClean="0"/>
          </a:p>
          <a:p>
            <a:r>
              <a:rPr lang="ru-RU" baseline="0" dirty="0" smtClean="0"/>
              <a:t>Таким способом, </a:t>
            </a:r>
            <a:r>
              <a:rPr lang="ru-RU" baseline="0" dirty="0" err="1" smtClean="0"/>
              <a:t>Хостеры</a:t>
            </a:r>
            <a:r>
              <a:rPr lang="ru-RU" baseline="0" dirty="0" smtClean="0"/>
              <a:t> могут предоставить пользователям больше возможностей, соединяя их наземные ИТ инвестиции со стратегическим развертыванием в облаке.</a:t>
            </a:r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Azure Pack</a:t>
            </a:r>
            <a:r>
              <a:rPr lang="ru-RU" baseline="0" dirty="0" smtClean="0"/>
              <a:t> еще жив? Как можете видеть на слайде, </a:t>
            </a:r>
            <a:r>
              <a:rPr lang="en-US" baseline="0" dirty="0" smtClean="0"/>
              <a:t>Azure Pack</a:t>
            </a:r>
            <a:r>
              <a:rPr lang="ru-RU" baseline="0" dirty="0" smtClean="0"/>
              <a:t> продолжает развиваться до 2022 года, и будет поддерживаться до 2027 года.</a:t>
            </a:r>
          </a:p>
          <a:p>
            <a:r>
              <a:rPr lang="ru-RU" baseline="0" dirty="0" smtClean="0"/>
              <a:t>Он уже сейчас поддерживает возможности </a:t>
            </a:r>
            <a:r>
              <a:rPr lang="en-US" baseline="0" dirty="0" smtClean="0"/>
              <a:t>WS 2016</a:t>
            </a:r>
            <a:r>
              <a:rPr lang="ru-RU" baseline="0" dirty="0" smtClean="0"/>
              <a:t>, такие как </a:t>
            </a:r>
            <a:r>
              <a:rPr lang="en-US" baseline="0" dirty="0" smtClean="0"/>
              <a:t>Shielded VMs</a:t>
            </a:r>
            <a:r>
              <a:rPr lang="ru-RU" baseline="0" dirty="0" smtClean="0"/>
              <a:t> и </a:t>
            </a:r>
            <a:r>
              <a:rPr lang="en-US" baseline="0" dirty="0" smtClean="0"/>
              <a:t>Software Defined </a:t>
            </a:r>
            <a:r>
              <a:rPr lang="en-US" baseline="0" dirty="0" err="1" smtClean="0"/>
              <a:t>Netvork</a:t>
            </a:r>
            <a:r>
              <a:rPr lang="en-US" baseline="0" dirty="0" smtClean="0"/>
              <a:t>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Зачем </a:t>
            </a:r>
            <a:r>
              <a:rPr lang="en-US" baseline="0" dirty="0" smtClean="0"/>
              <a:t>Azure Pack</a:t>
            </a:r>
            <a:r>
              <a:rPr lang="ru-RU" baseline="0" dirty="0" smtClean="0"/>
              <a:t>? - Вы спросите, есть же более новый продукт - </a:t>
            </a:r>
            <a:r>
              <a:rPr lang="en-US" baseline="0" dirty="0" smtClean="0"/>
              <a:t>Azure Stack!</a:t>
            </a:r>
            <a:endParaRPr lang="ru-RU" baseline="0" dirty="0" smtClean="0"/>
          </a:p>
          <a:p>
            <a:r>
              <a:rPr lang="ru-RU" baseline="0" dirty="0" smtClean="0"/>
              <a:t>Стоит помнить, что </a:t>
            </a:r>
            <a:r>
              <a:rPr lang="en-US" baseline="0" dirty="0" smtClean="0"/>
              <a:t>Azure Stack</a:t>
            </a:r>
            <a:r>
              <a:rPr lang="ru-RU" baseline="0" dirty="0" smtClean="0"/>
              <a:t> не является новой версией </a:t>
            </a:r>
            <a:r>
              <a:rPr lang="en-US" baseline="0" dirty="0" smtClean="0"/>
              <a:t>Azure Pack</a:t>
            </a:r>
            <a:r>
              <a:rPr lang="ru-RU" baseline="0" dirty="0" smtClean="0"/>
              <a:t>, они имеют разное назначение.</a:t>
            </a:r>
          </a:p>
          <a:p>
            <a:r>
              <a:rPr lang="en-US" dirty="0" smtClean="0"/>
              <a:t>WAP</a:t>
            </a:r>
            <a:r>
              <a:rPr lang="ru-RU" dirty="0" smtClean="0"/>
              <a:t> – это решение для постройки </a:t>
            </a:r>
            <a:r>
              <a:rPr lang="en-US" dirty="0" smtClean="0"/>
              <a:t>IaaS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en-US" baseline="0" dirty="0" smtClean="0"/>
              <a:t>Azure Stack</a:t>
            </a:r>
            <a:r>
              <a:rPr lang="ru-RU" baseline="0" dirty="0" smtClean="0"/>
              <a:t> же – платформа для запуска сервисов </a:t>
            </a:r>
            <a:r>
              <a:rPr lang="en-US" baseline="0" dirty="0" smtClean="0"/>
              <a:t>Azure</a:t>
            </a:r>
            <a:r>
              <a:rPr lang="ru-RU" baseline="0" dirty="0" smtClean="0"/>
              <a:t> в Вашем </a:t>
            </a:r>
            <a:r>
              <a:rPr lang="ru-RU" baseline="0" dirty="0" err="1" smtClean="0"/>
              <a:t>датацентре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Они абсолютно разные внутри, и очень разные снаружи. </a:t>
            </a:r>
            <a:r>
              <a:rPr lang="en-US" dirty="0" smtClean="0"/>
              <a:t>WAP</a:t>
            </a:r>
            <a:r>
              <a:rPr lang="ru-RU" dirty="0" smtClean="0"/>
              <a:t> выглядит как упрощенный старый </a:t>
            </a:r>
            <a:r>
              <a:rPr lang="en-US" dirty="0" smtClean="0"/>
              <a:t>Azure Portal</a:t>
            </a:r>
            <a:r>
              <a:rPr lang="ru-RU" dirty="0" smtClean="0"/>
              <a:t>, в то же</a:t>
            </a:r>
            <a:r>
              <a:rPr lang="ru-RU" baseline="0" dirty="0" smtClean="0"/>
              <a:t> время </a:t>
            </a:r>
            <a:r>
              <a:rPr lang="en-US" baseline="0" dirty="0" smtClean="0"/>
              <a:t>Azure Stack</a:t>
            </a:r>
            <a:r>
              <a:rPr lang="ru-RU" baseline="0" dirty="0" smtClean="0"/>
              <a:t> выглядит также как новый портал </a:t>
            </a:r>
            <a:r>
              <a:rPr lang="en-US" baseline="0" dirty="0" smtClean="0"/>
              <a:t>Azure</a:t>
            </a:r>
            <a:r>
              <a:rPr lang="ru-RU" baseline="0" dirty="0" smtClean="0"/>
              <a:t>. </a:t>
            </a:r>
          </a:p>
          <a:p>
            <a:r>
              <a:rPr lang="en-US" dirty="0" smtClean="0"/>
              <a:t>WAP</a:t>
            </a:r>
            <a:r>
              <a:rPr lang="ru-RU" dirty="0" smtClean="0"/>
              <a:t> основан на </a:t>
            </a:r>
            <a:r>
              <a:rPr lang="en-US" dirty="0" smtClean="0"/>
              <a:t>Windows Server &amp; System Center</a:t>
            </a:r>
            <a:r>
              <a:rPr lang="ru-RU" dirty="0" smtClean="0"/>
              <a:t>, и может быть развернут на большинстве оборудования, которое поддерживает</a:t>
            </a:r>
            <a:r>
              <a:rPr lang="ru-RU" baseline="0" dirty="0" smtClean="0"/>
              <a:t> </a:t>
            </a:r>
            <a:r>
              <a:rPr lang="en-US" baseline="0" dirty="0" smtClean="0"/>
              <a:t>WS2012/2016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Архитектура </a:t>
            </a:r>
            <a:r>
              <a:rPr lang="en-US" baseline="0" dirty="0" smtClean="0"/>
              <a:t>Azure Stack</a:t>
            </a:r>
            <a:r>
              <a:rPr lang="ru-RU" baseline="0" dirty="0" smtClean="0"/>
              <a:t> такая же как у </a:t>
            </a:r>
            <a:r>
              <a:rPr lang="en-US" baseline="0" dirty="0" smtClean="0"/>
              <a:t>Azure</a:t>
            </a:r>
            <a:r>
              <a:rPr lang="ru-RU" baseline="0" dirty="0" smtClean="0"/>
              <a:t>, использует модель </a:t>
            </a:r>
            <a:r>
              <a:rPr lang="en-US" dirty="0" smtClean="0"/>
              <a:t>Azure Resource Manager</a:t>
            </a:r>
            <a:r>
              <a:rPr lang="ru-RU" dirty="0" smtClean="0"/>
              <a:t>,</a:t>
            </a:r>
            <a:r>
              <a:rPr lang="ru-RU" baseline="0" dirty="0" smtClean="0"/>
              <a:t> и может быть развернут только на специфическом оборудовании.</a:t>
            </a:r>
          </a:p>
          <a:p>
            <a:r>
              <a:rPr lang="ru-RU" baseline="0" dirty="0" smtClean="0"/>
              <a:t>Эти два продукта предоставляют возможность сервис провайдерам развернуть замечательное </a:t>
            </a:r>
            <a:r>
              <a:rPr lang="en-US" baseline="0" dirty="0" smtClean="0"/>
              <a:t>IaaS</a:t>
            </a:r>
            <a:r>
              <a:rPr lang="ru-RU" baseline="0" dirty="0" smtClean="0"/>
              <a:t> решение с помощью </a:t>
            </a:r>
            <a:r>
              <a:rPr lang="en-US" baseline="0" dirty="0" smtClean="0"/>
              <a:t>WAP</a:t>
            </a:r>
            <a:r>
              <a:rPr lang="ru-RU" baseline="0" dirty="0" smtClean="0"/>
              <a:t>, и в то же время развернуть маленький Ажур в своем </a:t>
            </a:r>
            <a:r>
              <a:rPr lang="ru-RU" baseline="0" dirty="0" err="1" smtClean="0"/>
              <a:t>датацентре</a:t>
            </a:r>
            <a:r>
              <a:rPr lang="ru-RU" baseline="0" dirty="0" smtClean="0"/>
              <a:t>, используя </a:t>
            </a:r>
            <a:r>
              <a:rPr lang="en-US" baseline="0" dirty="0" smtClean="0"/>
              <a:t>Azure Stack</a:t>
            </a:r>
            <a:r>
              <a:rPr lang="ru-RU" baseline="0" dirty="0" smtClean="0"/>
              <a:t>.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</a:t>
            </a:r>
            <a:r>
              <a:rPr lang="ru-RU" baseline="0" dirty="0" smtClean="0"/>
              <a:t> напомнить как Сервис провайдеры могут лицензировать и </a:t>
            </a:r>
            <a:r>
              <a:rPr lang="ru-RU" baseline="0" dirty="0" err="1" smtClean="0"/>
              <a:t>хостить</a:t>
            </a:r>
            <a:r>
              <a:rPr lang="ru-RU" baseline="0" dirty="0" smtClean="0"/>
              <a:t> облако в своих дата центрах.</a:t>
            </a:r>
          </a:p>
          <a:p>
            <a:r>
              <a:rPr lang="ru-RU" baseline="0" dirty="0" smtClean="0"/>
              <a:t>В </a:t>
            </a:r>
            <a:r>
              <a:rPr lang="en-US" baseline="0" dirty="0" smtClean="0"/>
              <a:t>SPLA </a:t>
            </a:r>
            <a:r>
              <a:rPr lang="ru-RU" baseline="0" dirty="0" smtClean="0"/>
              <a:t>есть продукт, который называется </a:t>
            </a:r>
            <a:r>
              <a:rPr lang="en-US" baseline="0" dirty="0" smtClean="0"/>
              <a:t>Cloud Platform Suite</a:t>
            </a:r>
            <a:r>
              <a:rPr lang="ru-RU" baseline="0" dirty="0" smtClean="0"/>
              <a:t>, с помощью которого можно лицензировать фабрику хостов, что участвуют в построении облака, а также лицензировать отдельные пользовательские ВМ.</a:t>
            </a:r>
          </a:p>
          <a:p>
            <a:r>
              <a:rPr lang="ru-RU" baseline="0" dirty="0" smtClean="0"/>
              <a:t>Как помните, лицензируется данный продукт по количеству физических процессоров в фабрике хостов, а также по количеству операционных сред </a:t>
            </a:r>
            <a:r>
              <a:rPr lang="en-US" baseline="0" dirty="0" smtClean="0"/>
              <a:t>Windows</a:t>
            </a:r>
            <a:r>
              <a:rPr lang="ru-RU" baseline="0" dirty="0" smtClean="0"/>
              <a:t>, что используются пользователями.</a:t>
            </a:r>
          </a:p>
          <a:p>
            <a:r>
              <a:rPr lang="ru-RU" baseline="0" dirty="0" smtClean="0"/>
              <a:t>При чем цена на лицензирование фабрики хостов ниже, чем использование </a:t>
            </a:r>
            <a:r>
              <a:rPr lang="en-US" baseline="0" dirty="0" smtClean="0"/>
              <a:t>CIS</a:t>
            </a:r>
            <a:r>
              <a:rPr lang="ru-RU" baseline="0" dirty="0" smtClean="0"/>
              <a:t>, и тем более ниже приобретения </a:t>
            </a:r>
            <a:r>
              <a:rPr lang="en-US" baseline="0" dirty="0" smtClean="0"/>
              <a:t>Windows Server </a:t>
            </a:r>
            <a:r>
              <a:rPr lang="ru-RU" baseline="0" dirty="0" smtClean="0"/>
              <a:t>и </a:t>
            </a:r>
            <a:r>
              <a:rPr lang="en-US" baseline="0" dirty="0" smtClean="0"/>
              <a:t>System Center </a:t>
            </a:r>
            <a:r>
              <a:rPr lang="ru-RU" baseline="0" dirty="0" smtClean="0"/>
              <a:t>отдельно</a:t>
            </a:r>
            <a:r>
              <a:rPr lang="ru-RU" baseline="0" dirty="0" smtClean="0"/>
              <a:t>!</a:t>
            </a:r>
            <a:endParaRPr lang="en-US" baseline="0" dirty="0" smtClean="0"/>
          </a:p>
          <a:p>
            <a:r>
              <a:rPr lang="ru-RU" baseline="0" dirty="0" smtClean="0"/>
              <a:t>Однако, так как этот продукт лицензируется по процессорам, то существует ограничения, а именно: </a:t>
            </a:r>
            <a:r>
              <a:rPr lang="ru-RU" baseline="0" dirty="0" err="1" smtClean="0"/>
              <a:t>хостер</a:t>
            </a:r>
            <a:r>
              <a:rPr lang="ru-RU" baseline="0" dirty="0" smtClean="0"/>
              <a:t> может отчитываться за его использование только в случае если основой является </a:t>
            </a:r>
            <a:r>
              <a:rPr lang="en-US" baseline="0" dirty="0" smtClean="0"/>
              <a:t>WS 2012R2 &amp; SC 2012R2.</a:t>
            </a:r>
            <a:endParaRPr lang="ru-RU" baseline="0" dirty="0" smtClean="0"/>
          </a:p>
          <a:p>
            <a:r>
              <a:rPr lang="ru-RU" baseline="0" dirty="0" smtClean="0"/>
              <a:t>В качестве гипервизора на фабрике хостов должен использоваться </a:t>
            </a:r>
            <a:r>
              <a:rPr lang="en-US" baseline="0" dirty="0" smtClean="0"/>
              <a:t>Hyper-V.</a:t>
            </a:r>
          </a:p>
          <a:p>
            <a:r>
              <a:rPr lang="ru-RU" baseline="0" dirty="0" smtClean="0"/>
              <a:t>Но что делать, если заказчики хотят уже сервисы на основе </a:t>
            </a:r>
            <a:r>
              <a:rPr lang="en-US" baseline="0" dirty="0" smtClean="0"/>
              <a:t>WS 2016?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8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релизом новой</a:t>
            </a:r>
            <a:r>
              <a:rPr lang="ru-RU" baseline="0" dirty="0" smtClean="0"/>
              <a:t> ОС </a:t>
            </a:r>
            <a:r>
              <a:rPr lang="en-US" baseline="0" dirty="0" smtClean="0"/>
              <a:t>Windows Server 2016</a:t>
            </a:r>
            <a:r>
              <a:rPr lang="ru-RU" baseline="0" dirty="0" smtClean="0"/>
              <a:t> поменялась модель лицензирования, которая стала «по ядрам», в результате чего, сервис-провайдеры не могут использовать данную ОС на фабрике хостов </a:t>
            </a:r>
            <a:r>
              <a:rPr lang="ru-RU" baseline="0" dirty="0" smtClean="0"/>
              <a:t>в качестве Пакета </a:t>
            </a:r>
            <a:r>
              <a:rPr lang="ru-RU" baseline="0" dirty="0" smtClean="0"/>
              <a:t>облачной платформы.</a:t>
            </a:r>
          </a:p>
          <a:p>
            <a:r>
              <a:rPr lang="ru-RU" baseline="0" dirty="0" smtClean="0"/>
              <a:t>Вместо этого, Сервис-провайдеры вполне могут </a:t>
            </a:r>
            <a:r>
              <a:rPr lang="ru-RU" baseline="0" dirty="0" err="1" smtClean="0"/>
              <a:t>репортить</a:t>
            </a:r>
            <a:r>
              <a:rPr lang="ru-RU" baseline="0" dirty="0" smtClean="0"/>
              <a:t> использование </a:t>
            </a:r>
            <a:r>
              <a:rPr lang="en-US" baseline="0" dirty="0" smtClean="0"/>
              <a:t>CIS</a:t>
            </a:r>
            <a:r>
              <a:rPr lang="ru-RU" baseline="0" dirty="0" smtClean="0"/>
              <a:t> 2016, который включает в себя продукты </a:t>
            </a:r>
            <a:r>
              <a:rPr lang="en-US" baseline="0" dirty="0" smtClean="0"/>
              <a:t>WS &amp; SC</a:t>
            </a:r>
            <a:r>
              <a:rPr lang="ru-RU" baseline="0" dirty="0" smtClean="0"/>
              <a:t> 2016, и на основе этого строить уже фабрику хостов с развернутым </a:t>
            </a:r>
            <a:r>
              <a:rPr lang="en-US" baseline="0" dirty="0" smtClean="0"/>
              <a:t>WAP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r>
              <a:rPr lang="ru-RU" baseline="0" dirty="0" smtClean="0"/>
              <a:t>Эта </a:t>
            </a:r>
            <a:r>
              <a:rPr lang="ru-RU" baseline="0" dirty="0" smtClean="0"/>
              <a:t>модель позволит использовать новые возможности данных продуктов в Вашем </a:t>
            </a:r>
            <a:r>
              <a:rPr lang="ru-RU" baseline="0" dirty="0" err="1" smtClean="0"/>
              <a:t>датацентре</a:t>
            </a:r>
            <a:r>
              <a:rPr lang="ru-RU" baseline="0" dirty="0" smtClean="0"/>
              <a:t>, и позволит уменьшить стоимость лицензирования, так как отдельно лицензии на данные продукты стоят дороже.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Используя описанные решения для </a:t>
            </a:r>
            <a:r>
              <a:rPr lang="en-US" baseline="0" dirty="0" smtClean="0"/>
              <a:t>Cloud OS</a:t>
            </a:r>
            <a:r>
              <a:rPr lang="ru-RU" baseline="0" dirty="0" smtClean="0"/>
              <a:t>, </a:t>
            </a:r>
            <a:r>
              <a:rPr lang="ru-RU" baseline="0" dirty="0" smtClean="0"/>
              <a:t>позволяют </a:t>
            </a:r>
            <a:r>
              <a:rPr lang="ru-RU" baseline="0" dirty="0" smtClean="0"/>
              <a:t>предоставлять новые сервисы и возможности, улучшить продуктивность.</a:t>
            </a:r>
            <a:endParaRPr lang="ru-RU" dirty="0" smtClean="0"/>
          </a:p>
          <a:p>
            <a:r>
              <a:rPr lang="ru-RU" baseline="0" dirty="0" smtClean="0"/>
              <a:t>Эти возможности - это разворачивание и продажа пяти основных </a:t>
            </a:r>
            <a:r>
              <a:rPr lang="en-US" baseline="0" dirty="0" smtClean="0"/>
              <a:t>Cloud OS </a:t>
            </a:r>
            <a:r>
              <a:rPr lang="ru-RU" baseline="0" dirty="0" smtClean="0"/>
              <a:t>решений, таких как: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ru-RU" dirty="0" smtClean="0"/>
              <a:t>-хостинг</a:t>
            </a:r>
            <a:r>
              <a:rPr lang="ru-RU" baseline="0" dirty="0" smtClean="0"/>
              <a:t> является №1 из предоставляемых </a:t>
            </a:r>
            <a:r>
              <a:rPr lang="ru-RU" baseline="0" dirty="0" err="1" smtClean="0"/>
              <a:t>хостинговых</a:t>
            </a:r>
            <a:r>
              <a:rPr lang="ru-RU" baseline="0" dirty="0" smtClean="0"/>
              <a:t> услуг, и зачастую является основным предложением Сервис провайдеров.</a:t>
            </a:r>
          </a:p>
          <a:p>
            <a:r>
              <a:rPr lang="ru-RU" dirty="0" smtClean="0"/>
              <a:t>Сервис провайдер может упросить</a:t>
            </a:r>
            <a:r>
              <a:rPr lang="ru-RU" baseline="0" dirty="0" smtClean="0"/>
              <a:t> управление масштабируемой Веб-фермой, а также предоставлять готовое решение из коробки </a:t>
            </a:r>
            <a:r>
              <a:rPr lang="en-US" baseline="0" dirty="0" smtClean="0"/>
              <a:t>“Out of the box”.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4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больше компаний рассматривают</a:t>
            </a:r>
            <a:r>
              <a:rPr lang="ru-RU" baseline="0" dirty="0" smtClean="0"/>
              <a:t> для своей </a:t>
            </a:r>
            <a:r>
              <a:rPr lang="ru-RU" baseline="0" dirty="0" smtClean="0"/>
              <a:t>ИТ-инфраструктуры </a:t>
            </a:r>
            <a:r>
              <a:rPr lang="ru-RU" baseline="0" dirty="0" smtClean="0"/>
              <a:t>решения </a:t>
            </a:r>
            <a:r>
              <a:rPr lang="ru-RU" baseline="0" dirty="0" err="1" smtClean="0"/>
              <a:t>аутсорсинговых</a:t>
            </a:r>
            <a:r>
              <a:rPr lang="ru-RU" baseline="0" dirty="0" smtClean="0"/>
              <a:t> поставщиков.</a:t>
            </a:r>
          </a:p>
          <a:p>
            <a:r>
              <a:rPr lang="ru-RU" baseline="0" dirty="0" smtClean="0"/>
              <a:t>Сервис провайдеры могут продвигать следующие </a:t>
            </a:r>
            <a:r>
              <a:rPr lang="en-US" baseline="0" dirty="0" smtClean="0"/>
              <a:t>Hosted Infrastructure</a:t>
            </a:r>
            <a:r>
              <a:rPr lang="ru-RU" baseline="0" dirty="0" smtClean="0"/>
              <a:t> предложения</a:t>
            </a:r>
            <a:r>
              <a:rPr lang="en-US" baseline="0" dirty="0" smtClean="0"/>
              <a:t>: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Multi-tenant virtual servers, Dedicated virtual servers, Disaster recovery,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экономично-эффективное хранилище,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идеале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хостер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должен продавать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Hosted Infrastructure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решения как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ISV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системный интегратор, или хостинг приложений для малого бизнеса.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8F69-CA24-45A8-8061-EDFA093B7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6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A+RUS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5400600" cy="208823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39552" y="3291830"/>
            <a:ext cx="2016224" cy="131445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</a:t>
            </a:r>
          </a:p>
          <a:p>
            <a:r>
              <a:rPr lang="ru-RU" dirty="0" smtClean="0"/>
              <a:t>Должность</a:t>
            </a:r>
            <a:endParaRPr lang="en-US" dirty="0"/>
          </a:p>
        </p:txBody>
      </p:sp>
      <p:pic>
        <p:nvPicPr>
          <p:cNvPr id="1027" name="Picture 3" descr="D:\work\iks\Mikrosoft\ppt\Untitled-1.e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2123"/>
            <a:ext cx="1187265" cy="2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iks\Mikrosoft\ppt\Untitled-s1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20048"/>
            <a:ext cx="1224136" cy="20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_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" y="-3369"/>
            <a:ext cx="9136604" cy="5140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7544" y="507802"/>
            <a:ext cx="7920880" cy="1703908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noProof="1" smtClean="0"/>
              <a:t>Финал</a:t>
            </a:r>
            <a:endParaRPr lang="ru-RU" noProof="1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67544" y="2590800"/>
            <a:ext cx="7992888" cy="55701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Питання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395536" y="4155926"/>
            <a:ext cx="5472608" cy="5570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00B0F0"/>
                </a:solidFill>
                <a:latin typeface="Plumb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kern="1200" dirty="0" err="1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Мегатрейд</a:t>
            </a:r>
            <a:endParaRPr lang="en-US" sz="1600" kern="1200" dirty="0" smtClean="0">
              <a:solidFill>
                <a:srgbClr val="00B050"/>
              </a:solidFill>
              <a:effectLst/>
              <a:latin typeface="PlumbC" pitchFamily="2" charset="0"/>
              <a:ea typeface="+mn-ea"/>
              <a:cs typeface="+mn-cs"/>
            </a:endParaRPr>
          </a:p>
          <a:p>
            <a:pPr algn="l"/>
            <a:r>
              <a:rPr lang="ru-RU" sz="1600" kern="1200" dirty="0" err="1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SPLAr</a:t>
            </a:r>
            <a:r>
              <a:rPr lang="ru-RU" sz="1600" kern="1200" dirty="0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 в </a:t>
            </a:r>
            <a:r>
              <a:rPr lang="ru-RU" sz="1600" kern="1200" dirty="0" err="1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Україні</a:t>
            </a:r>
            <a:r>
              <a:rPr lang="ru-RU" sz="1600" kern="1200" dirty="0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 та </a:t>
            </a:r>
            <a:r>
              <a:rPr lang="ru-RU" sz="1600" kern="1200" dirty="0" err="1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Грузії</a:t>
            </a:r>
            <a:endParaRPr lang="en-US" sz="1600" kern="1200" dirty="0" smtClean="0">
              <a:solidFill>
                <a:srgbClr val="00B050"/>
              </a:solidFill>
              <a:effectLst/>
              <a:latin typeface="PlumbC" pitchFamily="2" charset="0"/>
              <a:ea typeface="+mn-ea"/>
              <a:cs typeface="+mn-cs"/>
            </a:endParaRPr>
          </a:p>
          <a:p>
            <a:pPr algn="l"/>
            <a:r>
              <a:rPr lang="ru-RU" sz="1600" kern="1200" dirty="0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spla@megatrade.ua, +38044 538 00 06</a:t>
            </a:r>
            <a:r>
              <a:rPr lang="ru-RU" sz="1600" kern="1200" dirty="0" smtClean="0">
                <a:solidFill>
                  <a:srgbClr val="00B0F0"/>
                </a:solidFill>
                <a:effectLst/>
                <a:latin typeface="PlumbC" pitchFamily="2" charset="0"/>
                <a:ea typeface="+mn-ea"/>
                <a:cs typeface="+mn-cs"/>
              </a:rPr>
              <a:t/>
            </a:r>
            <a:br>
              <a:rPr lang="ru-RU" sz="1600" kern="1200" dirty="0" smtClean="0">
                <a:solidFill>
                  <a:srgbClr val="00B0F0"/>
                </a:solidFill>
                <a:effectLst/>
                <a:latin typeface="PlumbC" pitchFamily="2" charset="0"/>
                <a:ea typeface="+mn-ea"/>
                <a:cs typeface="+mn-cs"/>
              </a:rPr>
            </a:br>
            <a:r>
              <a:rPr lang="ru-RU" sz="1600" u="sng" kern="1200" dirty="0" smtClean="0">
                <a:solidFill>
                  <a:schemeClr val="bg1"/>
                </a:solidFill>
                <a:effectLst/>
                <a:latin typeface="PlumbC" pitchFamily="2" charset="0"/>
                <a:ea typeface="+mn-ea"/>
                <a:cs typeface="+mn-cs"/>
              </a:rPr>
              <a:t>http://www.spla.megatrade.ua</a:t>
            </a:r>
            <a:endParaRPr lang="en-US" sz="1600" kern="1200" dirty="0">
              <a:solidFill>
                <a:schemeClr val="bg1"/>
              </a:solidFill>
              <a:effectLst/>
              <a:latin typeface="PlumbC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RUS__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" y="-3369"/>
            <a:ext cx="9136604" cy="5140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7544" y="507802"/>
            <a:ext cx="7920880" cy="1703908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noProof="1" smtClean="0"/>
              <a:t>Финал</a:t>
            </a:r>
            <a:endParaRPr lang="ru-RU" noProof="1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67544" y="2590800"/>
            <a:ext cx="7992888" cy="55701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Вопросы?</a:t>
            </a:r>
            <a:endParaRPr lang="en-US" dirty="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395536" y="4155926"/>
            <a:ext cx="5472608" cy="5570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00B0F0"/>
                </a:solidFill>
                <a:latin typeface="Plumb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mbC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kern="1200" dirty="0" err="1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Мегатрейд</a:t>
            </a:r>
            <a:endParaRPr lang="en-US" sz="1600" kern="1200" dirty="0" smtClean="0">
              <a:solidFill>
                <a:srgbClr val="00B050"/>
              </a:solidFill>
              <a:effectLst/>
              <a:latin typeface="PlumbC" pitchFamily="2" charset="0"/>
              <a:ea typeface="+mn-ea"/>
              <a:cs typeface="+mn-cs"/>
            </a:endParaRPr>
          </a:p>
          <a:p>
            <a:pPr algn="l"/>
            <a:r>
              <a:rPr lang="ru-RU" sz="1600" kern="1200" dirty="0" err="1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SPLAr</a:t>
            </a:r>
            <a:r>
              <a:rPr lang="ru-RU" sz="1600" kern="1200" dirty="0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 в Украине и Грузии</a:t>
            </a:r>
            <a:endParaRPr lang="en-US" sz="1600" kern="1200" dirty="0" smtClean="0">
              <a:solidFill>
                <a:srgbClr val="00B050"/>
              </a:solidFill>
              <a:effectLst/>
              <a:latin typeface="PlumbC" pitchFamily="2" charset="0"/>
              <a:ea typeface="+mn-ea"/>
              <a:cs typeface="+mn-cs"/>
            </a:endParaRPr>
          </a:p>
          <a:p>
            <a:pPr algn="l"/>
            <a:r>
              <a:rPr lang="ru-RU" sz="1600" kern="1200" dirty="0" smtClean="0">
                <a:solidFill>
                  <a:srgbClr val="00B050"/>
                </a:solidFill>
                <a:effectLst/>
                <a:latin typeface="PlumbC" pitchFamily="2" charset="0"/>
                <a:ea typeface="+mn-ea"/>
                <a:cs typeface="+mn-cs"/>
              </a:rPr>
              <a:t>spla@megatrade.ua, +38044 538 00 06</a:t>
            </a:r>
            <a:endParaRPr lang="en-US" sz="1600" kern="1200" dirty="0" smtClean="0">
              <a:solidFill>
                <a:srgbClr val="00B050"/>
              </a:solidFill>
              <a:effectLst/>
              <a:latin typeface="PlumbC" pitchFamily="2" charset="0"/>
              <a:ea typeface="+mn-ea"/>
              <a:cs typeface="+mn-cs"/>
            </a:endParaRPr>
          </a:p>
          <a:p>
            <a:pPr algn="l"/>
            <a:r>
              <a:rPr lang="ru-RU" sz="1600" u="sng" kern="1200" dirty="0" smtClean="0">
                <a:solidFill>
                  <a:schemeClr val="bg1"/>
                </a:solidFill>
                <a:effectLst/>
                <a:latin typeface="PlumbC" pitchFamily="2" charset="0"/>
                <a:ea typeface="+mn-ea"/>
                <a:cs typeface="+mn-cs"/>
              </a:rPr>
              <a:t>http://www.spla.megatrade.ua</a:t>
            </a:r>
            <a:r>
              <a:rPr lang="ru-RU" sz="1600" kern="1200" dirty="0" smtClean="0">
                <a:solidFill>
                  <a:srgbClr val="00B0F0"/>
                </a:solidFill>
                <a:effectLst/>
                <a:latin typeface="PlumbC" pitchFamily="2" charset="0"/>
                <a:ea typeface="+mn-ea"/>
                <a:cs typeface="+mn-cs"/>
              </a:rPr>
              <a:t> </a:t>
            </a:r>
            <a:endParaRPr lang="en-US" sz="1600" kern="1200" dirty="0">
              <a:solidFill>
                <a:srgbClr val="00B0F0"/>
              </a:solidFill>
              <a:effectLst/>
              <a:latin typeface="PlumbC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04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A+RUS_Заголовок и объект=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4767263"/>
            <a:ext cx="2133600" cy="273844"/>
          </a:xfrm>
        </p:spPr>
        <p:txBody>
          <a:bodyPr anchor="b"/>
          <a:lstStyle/>
          <a:p>
            <a:fld id="{7EF05C1A-1A7B-4B48-8636-2450ADD64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A+RUS_Два объекта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9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A+RUS_Сравнение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A+RUS_Только заголовок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UA+RUS_Объект с подписью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A+RUS_Рисунок с подписью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00450"/>
            <a:ext cx="6739136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9552" y="459581"/>
            <a:ext cx="820891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25503"/>
            <a:ext cx="6739136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5C1A-1A7B-4B48-8636-2450ADD64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8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PlumbC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PlumbC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PlumbC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lumbC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lumbC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Plumb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и как может зарабатывать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SPLA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91830"/>
            <a:ext cx="2592288" cy="131445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Рачицкий Дмитрий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специалист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131024" cy="493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Hosted Infrastructure Solutions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59782"/>
            <a:ext cx="2736304" cy="18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771550"/>
            <a:ext cx="8712968" cy="2016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Cloud OS Hosted Infrastructure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асштабирование ресурсов как сервис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CPU cycles, storage, networking, etc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Пользователям не нужно обладать или управлять оборудованием или дата-центром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Приложения разворачиваются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нативно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Облаке, существующие рабочие нагрузки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Windows/Linux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размещаются как виртуальные машины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863118"/>
            <a:ext cx="5904656" cy="17968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заказчиков, которым 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Гибкая инфраструктура с емкостями за пределами их дата-центров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быстрой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тестирования новых приложений.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Uptime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сохранение данных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7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698976" cy="42155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Hosted Database Solutions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355727"/>
            <a:ext cx="1834365" cy="23223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650783"/>
            <a:ext cx="8712968" cy="16000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Hosted Database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включают: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SQL Server Hosted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Database as a Service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Availability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Added Business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355727"/>
            <a:ext cx="6768752" cy="2322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Database Hosting </a:t>
            </a:r>
            <a:r>
              <a:rPr lang="ru-RU" b="1" dirty="0">
                <a:solidFill>
                  <a:schemeClr val="tx1"/>
                </a:solidFill>
              </a:rPr>
              <a:t>преимущества </a:t>
            </a:r>
            <a:r>
              <a:rPr lang="ru-RU" b="1" dirty="0" smtClean="0">
                <a:solidFill>
                  <a:schemeClr val="tx1"/>
                </a:solidFill>
              </a:rPr>
              <a:t>для </a:t>
            </a:r>
            <a:r>
              <a:rPr lang="ru-RU" b="1" dirty="0">
                <a:solidFill>
                  <a:schemeClr val="tx1"/>
                </a:solidFill>
              </a:rPr>
              <a:t>пользователей, которые: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Испытывают проблемы с активностью существующих приложений и </a:t>
            </a:r>
            <a:r>
              <a:rPr lang="en-US" dirty="0">
                <a:solidFill>
                  <a:schemeClr val="tx1"/>
                </a:solidFill>
              </a:rPr>
              <a:t>Web-</a:t>
            </a:r>
            <a:r>
              <a:rPr lang="ru-RU" dirty="0">
                <a:solidFill>
                  <a:schemeClr val="tx1"/>
                </a:solidFill>
              </a:rPr>
              <a:t>сайтов.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Испытывают ограничения в увеличении хранилищ данных и </a:t>
            </a:r>
            <a:r>
              <a:rPr lang="ru-RU" dirty="0" smtClean="0">
                <a:solidFill>
                  <a:schemeClr val="tx1"/>
                </a:solidFill>
              </a:rPr>
              <a:t>управлении ими.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Ищут способы уменьшения </a:t>
            </a:r>
            <a:r>
              <a:rPr lang="en-US" dirty="0">
                <a:solidFill>
                  <a:schemeClr val="tx1"/>
                </a:solidFill>
              </a:rPr>
              <a:t>TCO</a:t>
            </a:r>
            <a:r>
              <a:rPr lang="ru-RU" dirty="0">
                <a:solidFill>
                  <a:schemeClr val="tx1"/>
                </a:solidFill>
              </a:rPr>
              <a:t> управления данными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931224" cy="42155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Database-as-a-Service on SQL Server 2016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9782"/>
            <a:ext cx="2057853" cy="17377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627534"/>
            <a:ext cx="8640960" cy="13681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от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DBaaS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SQL Server 2016 Enterprise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функциями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Resource Governor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Constrained Databases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 Azure Pack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SQL Server Resource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067694"/>
            <a:ext cx="6408712" cy="25298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Multi-tenant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DBaaS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позволяет: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Распределить стоимость лицензий между разными пользователями.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Распределить вычислительные мощности и масштабировать их.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Централизованная поддержка.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Пользователям не нужно управлять экземплярами БД, это покрывается Сервис провайдерами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71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482952" cy="493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Hosted Desktop Solutions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283718"/>
            <a:ext cx="2665648" cy="23980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5" y="699542"/>
            <a:ext cx="8712967" cy="1498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Cloud OS Hosted Desktop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Hosted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предоставляют доступ к бизнес-приложениям.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доступны на любых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Windows, Apple, Android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устройствах, в любом месте.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283718"/>
            <a:ext cx="5976664" cy="2398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пользователей, которым: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использование удаленного рабочего стола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устройствах 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угодно.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продлить жизнь устаревшим бизнес приложениям.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работать вне офиса и иметь доступ в любое время в любом месте.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 или дорого развернуть новое приложение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2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5655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Hosted Application Solutions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27734"/>
            <a:ext cx="1744262" cy="2245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526" y="724473"/>
            <a:ext cx="8722946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Hosted Application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Значительное масштабирование ВМ для критически важных нагрузок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SQL Server, SharePoint and Exchange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Мощные возможности хранилищ – до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64 TB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VHDX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427734"/>
            <a:ext cx="6840760" cy="224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Пользователи, которым нужно: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и тестировать новые приложения с улучшенными возможностями внедрения.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могут мигрировать старые приложения без изменения кода.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критически важными приложениями, запущенными на старых ОС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41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131024" cy="42155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ледующие шаги: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347614"/>
            <a:ext cx="5328592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Windows Server 2012R2 -&gt;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 Server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154" y="2134786"/>
            <a:ext cx="5316197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Разворачивайте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4155" y="2921958"/>
            <a:ext cx="5316196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Azure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Pack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Azure Stack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02" y="-43752"/>
            <a:ext cx="2664296" cy="1345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" y="2910783"/>
            <a:ext cx="2264001" cy="18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63638"/>
            <a:ext cx="7920880" cy="911820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229600" cy="42155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SPLA Business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3190"/>
            <a:ext cx="1527557" cy="1159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2" y="2188300"/>
            <a:ext cx="1955153" cy="314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5023" y="300379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05794" y="1849746"/>
            <a:ext cx="992579" cy="756153"/>
            <a:chOff x="2505794" y="1849746"/>
            <a:chExt cx="992579" cy="756153"/>
          </a:xfrm>
        </p:grpSpPr>
        <p:sp>
          <p:nvSpPr>
            <p:cNvPr id="7" name="Стрелка вверх 6"/>
            <p:cNvSpPr/>
            <p:nvPr/>
          </p:nvSpPr>
          <p:spPr>
            <a:xfrm rot="5400000">
              <a:off x="2772002" y="2083841"/>
              <a:ext cx="396044" cy="648072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5794" y="1849746"/>
              <a:ext cx="99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Licenses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67" y="1760972"/>
            <a:ext cx="1293810" cy="1293810"/>
          </a:xfrm>
          <a:prstGeom prst="rect">
            <a:avLst/>
          </a:prstGeom>
        </p:spPr>
      </p:pic>
      <p:sp>
        <p:nvSpPr>
          <p:cNvPr id="16" name="Блок-схема: ручное управление 15"/>
          <p:cNvSpPr/>
          <p:nvPr/>
        </p:nvSpPr>
        <p:spPr>
          <a:xfrm>
            <a:off x="5288841" y="334255"/>
            <a:ext cx="1764545" cy="1445407"/>
          </a:xfrm>
          <a:prstGeom prst="flowChartManualOpe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VPS/VDS,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RDS,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0093" y="300379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716242" y="1871301"/>
            <a:ext cx="970137" cy="721522"/>
            <a:chOff x="5716242" y="1871301"/>
            <a:chExt cx="970137" cy="721522"/>
          </a:xfrm>
        </p:grpSpPr>
        <p:sp>
          <p:nvSpPr>
            <p:cNvPr id="12" name="TextBox 11"/>
            <p:cNvSpPr txBox="1"/>
            <p:nvPr/>
          </p:nvSpPr>
          <p:spPr>
            <a:xfrm>
              <a:off x="5716242" y="187130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трелка вверх 14"/>
            <p:cNvSpPr/>
            <p:nvPr/>
          </p:nvSpPr>
          <p:spPr>
            <a:xfrm rot="5400000">
              <a:off x="5973091" y="2070765"/>
              <a:ext cx="396044" cy="648072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52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229600" cy="42155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Cloud 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945777" y="2191497"/>
            <a:ext cx="1238545" cy="12181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15" idx="4"/>
          </p:cNvCxnSpPr>
          <p:nvPr/>
        </p:nvCxnSpPr>
        <p:spPr>
          <a:xfrm flipH="1" flipV="1">
            <a:off x="4518740" y="3802062"/>
            <a:ext cx="11534" cy="781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8" idx="0"/>
          </p:cNvCxnSpPr>
          <p:nvPr/>
        </p:nvCxnSpPr>
        <p:spPr>
          <a:xfrm flipV="1">
            <a:off x="5292080" y="1802167"/>
            <a:ext cx="1352537" cy="786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3" idx="1"/>
          </p:cNvCxnSpPr>
          <p:nvPr/>
        </p:nvCxnSpPr>
        <p:spPr>
          <a:xfrm flipH="1" flipV="1">
            <a:off x="2426641" y="1298851"/>
            <a:ext cx="1351630" cy="1236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827584" y="195486"/>
            <a:ext cx="7261562" cy="4423468"/>
            <a:chOff x="827584" y="82139"/>
            <a:chExt cx="7261562" cy="442346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827584" y="82139"/>
              <a:ext cx="7261562" cy="4423468"/>
              <a:chOff x="827584" y="82139"/>
              <a:chExt cx="7261562" cy="4423468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2136904" y="910960"/>
                <a:ext cx="1978450" cy="187470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4968298" y="897353"/>
                <a:ext cx="1673306" cy="162726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229761" y="1920136"/>
                <a:ext cx="2601026" cy="254969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590050" y="2831058"/>
                <a:ext cx="1673306" cy="162726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4759607" y="2827433"/>
                <a:ext cx="1673306" cy="162726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5200088" y="1688820"/>
                <a:ext cx="2889058" cy="278101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 Provider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Cloud</a:t>
                </a:r>
                <a:endPara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369419" y="82139"/>
                <a:ext cx="2601026" cy="254969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Microsoft</a:t>
                </a:r>
              </a:p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Azure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827584" y="1814014"/>
                <a:ext cx="2888860" cy="26915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Customer</a:t>
                </a:r>
              </a:p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Private Cloud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Круговая стрелка 35"/>
              <p:cNvSpPr/>
              <p:nvPr/>
            </p:nvSpPr>
            <p:spPr>
              <a:xfrm>
                <a:off x="3549285" y="1833464"/>
                <a:ext cx="1919653" cy="1942161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9897921"/>
                  <a:gd name="adj5" fmla="val 127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Круговая стрелка 36"/>
              <p:cNvSpPr/>
              <p:nvPr/>
            </p:nvSpPr>
            <p:spPr>
              <a:xfrm rot="10800000">
                <a:off x="3557530" y="1874061"/>
                <a:ext cx="1919653" cy="1942161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019421"/>
                  <a:gd name="adj5" fmla="val 125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 rot="2482857" flipV="1">
              <a:off x="2217926" y="1737021"/>
              <a:ext cx="1851792" cy="5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 rot="19283484" flipV="1">
              <a:off x="4938894" y="1906191"/>
              <a:ext cx="17837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5400000" flipV="1">
              <a:off x="4135889" y="4033056"/>
              <a:ext cx="802234" cy="48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276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еще жив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Да!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4" y="915566"/>
            <a:ext cx="7182852" cy="1476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24" y="2704053"/>
            <a:ext cx="5684952" cy="11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013" y="267494"/>
            <a:ext cx="1872208" cy="857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Azure Pack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39694" y="267494"/>
            <a:ext cx="2160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PlumbC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Azure Stack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8104" y="511453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880785"/>
            <a:ext cx="3168352" cy="298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987574"/>
            <a:ext cx="302433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354" y="1680942"/>
            <a:ext cx="300352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Azure Portal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354" y="2388665"/>
            <a:ext cx="300352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 Server &amp; System Center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354" y="3096388"/>
            <a:ext cx="300352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оборудования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2696" y="880785"/>
            <a:ext cx="3168352" cy="298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74704" y="987574"/>
            <a:ext cx="302433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Azure Services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95514" y="1680942"/>
            <a:ext cx="300352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Azure Portal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95514" y="2388665"/>
            <a:ext cx="300352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Azure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514" y="3096388"/>
            <a:ext cx="300352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Специфическое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борудование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0352" y="987574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866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178696" cy="421555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Cloud Platform Suite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129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73" y="205979"/>
            <a:ext cx="2194379" cy="11581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9325" y="992490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Лицензируется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processor + 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779662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Включает в себя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R2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566834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Виртуализация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Hyper-V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354006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Оплата только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OSE</a:t>
            </a:r>
          </a:p>
        </p:txBody>
      </p:sp>
    </p:spTree>
    <p:extLst>
      <p:ext uri="{BB962C8B-B14F-4D97-AF65-F5344CB8AC3E}">
        <p14:creationId xmlns:p14="http://schemas.microsoft.com/office/powerpoint/2010/main" val="326481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546848" cy="421555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CIS 2016 + Windows Azure Pack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129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73" y="205979"/>
            <a:ext cx="2194379" cy="11581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9325" y="992490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Лицензируется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779662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Включает в себя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566834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Совместим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354006"/>
            <a:ext cx="4536504" cy="7410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2016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61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67128" cy="5655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Cloud OS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771550"/>
            <a:ext cx="84969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847" y="3112703"/>
            <a:ext cx="84969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Desktop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330329"/>
            <a:ext cx="84969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847" y="3889108"/>
            <a:ext cx="84969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547955"/>
            <a:ext cx="84969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8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78896" cy="42155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Hosted Web Solutions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C1A-1A7B-4B48-8636-2450ADD645C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81955"/>
            <a:ext cx="1728192" cy="2231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627534"/>
            <a:ext cx="8712968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Cloud OS Hosted Web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Простая разработка, развертывание и управление с помощью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 Azure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сайтов с предпочитаемым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-ом </a:t>
            </a:r>
            <a:r>
              <a:rPr lang="en-US" sz="2000" dirty="0"/>
              <a:t>(ASP.net, Classic ASP, PHP, Node.js, etc.)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Галерея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481956"/>
            <a:ext cx="6912768" cy="22310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 пользователям::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Разработчикам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фрилансерам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работающим с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рынком.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Штатным корпоративным разработчикам -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mid-market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интерактивные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00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ega">
      <a:dk1>
        <a:sysClr val="windowText" lastClr="000000"/>
      </a:dk1>
      <a:lt1>
        <a:sysClr val="window" lastClr="FFFFFF"/>
      </a:lt1>
      <a:dk2>
        <a:srgbClr val="298E2A"/>
      </a:dk2>
      <a:lt2>
        <a:srgbClr val="EEECE1"/>
      </a:lt2>
      <a:accent1>
        <a:srgbClr val="298E2A"/>
      </a:accent1>
      <a:accent2>
        <a:srgbClr val="006600"/>
      </a:accent2>
      <a:accent3>
        <a:srgbClr val="9BBB59"/>
      </a:accent3>
      <a:accent4>
        <a:srgbClr val="99CC00"/>
      </a:accent4>
      <a:accent5>
        <a:srgbClr val="CCCC00"/>
      </a:accent5>
      <a:accent6>
        <a:srgbClr val="F79646"/>
      </a:accent6>
      <a:hlink>
        <a:srgbClr val="0000BF"/>
      </a:hlink>
      <a:folHlink>
        <a:srgbClr val="5F0060"/>
      </a:folHlink>
    </a:clrScheme>
    <a:fontScheme name="Microsoft">
      <a:majorFont>
        <a:latin typeface="PlumbMediumC"/>
        <a:ea typeface=""/>
        <a:cs typeface=""/>
      </a:majorFont>
      <a:minorFont>
        <a:latin typeface="Plumb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1570</Words>
  <Application>Microsoft Office PowerPoint</Application>
  <PresentationFormat>Экран (16:9)</PresentationFormat>
  <Paragraphs>179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PlumbC</vt:lpstr>
      <vt:lpstr>Calibri</vt:lpstr>
      <vt:lpstr>Arial</vt:lpstr>
      <vt:lpstr>Тема Office</vt:lpstr>
      <vt:lpstr>Кто и как может зарабатывать с Microsoft SPLA</vt:lpstr>
      <vt:lpstr>SPLA Business</vt:lpstr>
      <vt:lpstr>Cloud OS</vt:lpstr>
      <vt:lpstr>Azure Pack еще жив? Да!</vt:lpstr>
      <vt:lpstr>Azure Pack</vt:lpstr>
      <vt:lpstr>Cloud Platform Suite</vt:lpstr>
      <vt:lpstr>CIS 2016 + Windows Azure Pack</vt:lpstr>
      <vt:lpstr>Продажа Cloud OS решений</vt:lpstr>
      <vt:lpstr>Selling Hosted Web Solutions </vt:lpstr>
      <vt:lpstr>Selling Hosted Infrastructure Solutions </vt:lpstr>
      <vt:lpstr>Selling Hosted Database Solutions </vt:lpstr>
      <vt:lpstr>Database-as-a-Service on SQL Server 2016</vt:lpstr>
      <vt:lpstr>Selling Hosted Desktop Solutions</vt:lpstr>
      <vt:lpstr>Selling Hosted Application Solutions</vt:lpstr>
      <vt:lpstr>Следующие шаги: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SPLA – найкраща програма ліцензування!</dc:title>
  <dc:creator>bikoz</dc:creator>
  <cp:lastModifiedBy>Рачицкий Дмитрий</cp:lastModifiedBy>
  <cp:revision>135</cp:revision>
  <dcterms:created xsi:type="dcterms:W3CDTF">2017-01-24T11:42:40Z</dcterms:created>
  <dcterms:modified xsi:type="dcterms:W3CDTF">2017-12-21T07:11:31Z</dcterms:modified>
</cp:coreProperties>
</file>