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0" r:id="rId4"/>
    <p:sldId id="259" r:id="rId5"/>
    <p:sldId id="261" r:id="rId6"/>
    <p:sldId id="262" r:id="rId7"/>
    <p:sldId id="27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58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907" autoAdjust="0"/>
  </p:normalViewPr>
  <p:slideViewPr>
    <p:cSldViewPr showGuides="1">
      <p:cViewPr varScale="1">
        <p:scale>
          <a:sx n="126" d="100"/>
          <a:sy n="126" d="100"/>
        </p:scale>
        <p:origin x="119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456786-E981-4D37-A907-EEE100A495E5}" type="datetimeFigureOut">
              <a:rPr lang="en-US" smtClean="0"/>
              <a:t>21-Dec-17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BD8F69-CA24-45A8-8061-EDFA093B7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578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Как</a:t>
            </a:r>
            <a:r>
              <a:rPr lang="ru-RU" baseline="0" dirty="0" smtClean="0"/>
              <a:t> известно, схема работы по СПЛА основана на том, что</a:t>
            </a:r>
            <a:r>
              <a:rPr lang="en-US" baseline="0" dirty="0" smtClean="0"/>
              <a:t> </a:t>
            </a:r>
            <a:r>
              <a:rPr lang="ru-RU" baseline="0" dirty="0" smtClean="0"/>
              <a:t>Сервис провайдеры лицензируют свою инфраструктуру для предоставления услуг конечным заказчикам. </a:t>
            </a:r>
          </a:p>
          <a:p>
            <a:r>
              <a:rPr lang="ru-RU" dirty="0" smtClean="0"/>
              <a:t>Но</a:t>
            </a:r>
            <a:r>
              <a:rPr lang="ru-RU" baseline="0" dirty="0" smtClean="0"/>
              <a:t> чаще всего, предлагаемые услуги, </a:t>
            </a:r>
            <a:r>
              <a:rPr lang="ru-RU" baseline="0" dirty="0" smtClean="0"/>
              <a:t>ограничиваются </a:t>
            </a:r>
            <a:r>
              <a:rPr lang="en-US" baseline="0" dirty="0" smtClean="0"/>
              <a:t>Windows </a:t>
            </a:r>
            <a:r>
              <a:rPr lang="ru-RU" baseline="0" dirty="0" smtClean="0"/>
              <a:t>ВМ, </a:t>
            </a:r>
            <a:r>
              <a:rPr lang="en-US" baseline="0" dirty="0" smtClean="0"/>
              <a:t>Web Hosting</a:t>
            </a:r>
            <a:r>
              <a:rPr lang="ru-RU" baseline="0" dirty="0" smtClean="0"/>
              <a:t> </a:t>
            </a:r>
            <a:r>
              <a:rPr lang="ru-RU" baseline="0" dirty="0" smtClean="0"/>
              <a:t>или </a:t>
            </a:r>
            <a:r>
              <a:rPr lang="ru-RU" baseline="0" dirty="0" smtClean="0"/>
              <a:t>доступ к удаленным рабочим столам посредством </a:t>
            </a:r>
            <a:r>
              <a:rPr lang="en-US" baseline="0" dirty="0" smtClean="0"/>
              <a:t>RDS</a:t>
            </a:r>
            <a:r>
              <a:rPr lang="ru-RU" baseline="0" dirty="0" smtClean="0"/>
              <a:t>, не отражают весь потенциал возможностей для пользователей.</a:t>
            </a:r>
          </a:p>
          <a:p>
            <a:r>
              <a:rPr lang="ru-RU" baseline="0" dirty="0" smtClean="0"/>
              <a:t>Потому сегодня я хочу напомнить о такой замечательной вещи, как </a:t>
            </a:r>
            <a:r>
              <a:rPr lang="en-US" baseline="0" dirty="0" smtClean="0"/>
              <a:t>Cloud OS</a:t>
            </a:r>
            <a:r>
              <a:rPr lang="ru-RU" baseline="0" dirty="0" smtClean="0"/>
              <a:t>, и призвать партнеров развивать свои сервисы в сторону построения гибридных облаков. Так как это позволит увеличить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D8F69-CA24-45A8-8061-EDFA093B77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153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 понятием </a:t>
            </a:r>
            <a:r>
              <a:rPr lang="en-US" dirty="0" smtClean="0"/>
              <a:t>Cloud OS</a:t>
            </a:r>
            <a:r>
              <a:rPr lang="ru-RU" dirty="0" smtClean="0"/>
              <a:t> скрывается </a:t>
            </a:r>
            <a:r>
              <a:rPr lang="ru-RU" baseline="0" dirty="0" smtClean="0"/>
              <a:t>единая совместимая ИТ платформа которая включает в себя Локальное (Приватное) облако в пользовательских </a:t>
            </a:r>
            <a:r>
              <a:rPr lang="ru-RU" baseline="0" dirty="0" err="1" smtClean="0"/>
              <a:t>датацентрах</a:t>
            </a:r>
            <a:r>
              <a:rPr lang="ru-RU" baseline="0" dirty="0" smtClean="0"/>
              <a:t>, облако сервис провайдеров, которое они </a:t>
            </a:r>
            <a:r>
              <a:rPr lang="ru-RU" baseline="0" dirty="0" err="1" smtClean="0"/>
              <a:t>хостят</a:t>
            </a:r>
            <a:r>
              <a:rPr lang="ru-RU" baseline="0" dirty="0" smtClean="0"/>
              <a:t> конечным заказчикам, и публичное облако – </a:t>
            </a:r>
            <a:r>
              <a:rPr lang="en-US" baseline="0" dirty="0" smtClean="0"/>
              <a:t>Microsoft Azure</a:t>
            </a:r>
            <a:r>
              <a:rPr lang="ru-RU" baseline="0" dirty="0" smtClean="0"/>
              <a:t>.</a:t>
            </a:r>
          </a:p>
          <a:p>
            <a:r>
              <a:rPr lang="ru-RU" baseline="0" dirty="0" smtClean="0"/>
              <a:t>Пользователи могут использовать комбинации из этих трех составляющих для удовлетворения их ИТ нужд, в результате получая гибридное облако.</a:t>
            </a:r>
            <a:endParaRPr lang="en-US" baseline="0" dirty="0" smtClean="0"/>
          </a:p>
          <a:p>
            <a:r>
              <a:rPr lang="en-US" dirty="0" smtClean="0"/>
              <a:t>Cloud OS</a:t>
            </a:r>
            <a:r>
              <a:rPr lang="ru-RU" dirty="0" smtClean="0"/>
              <a:t> позволяет </a:t>
            </a:r>
            <a:r>
              <a:rPr lang="ru-RU" dirty="0" err="1" smtClean="0"/>
              <a:t>хостерам</a:t>
            </a:r>
            <a:r>
              <a:rPr lang="ru-RU" dirty="0" smtClean="0"/>
              <a:t> управлять их гибридной инфраструктурой как единой платформой используя следующие основные технологии </a:t>
            </a:r>
            <a:r>
              <a:rPr lang="en-US" dirty="0" smtClean="0"/>
              <a:t>Cloud OS:</a:t>
            </a:r>
            <a:r>
              <a:rPr lang="en-US" baseline="0" dirty="0" smtClean="0"/>
              <a:t> Windows Server, System Center</a:t>
            </a:r>
            <a:r>
              <a:rPr lang="ru-RU" baseline="0" dirty="0" smtClean="0"/>
              <a:t> и</a:t>
            </a:r>
            <a:r>
              <a:rPr lang="en-US" baseline="0" dirty="0" smtClean="0"/>
              <a:t> Windows Azure Pack.</a:t>
            </a:r>
            <a:endParaRPr lang="ru-RU" baseline="0" dirty="0" smtClean="0"/>
          </a:p>
          <a:p>
            <a:r>
              <a:rPr lang="ru-RU" baseline="0" dirty="0" smtClean="0"/>
              <a:t>Таким способом, </a:t>
            </a:r>
            <a:r>
              <a:rPr lang="ru-RU" baseline="0" dirty="0" err="1" smtClean="0"/>
              <a:t>Хостеры</a:t>
            </a:r>
            <a:r>
              <a:rPr lang="ru-RU" baseline="0" dirty="0" smtClean="0"/>
              <a:t> могут предоставить пользователям больше возможностей, соединяя их наземные ИТ инвестиции со стратегическим развертыванием в облаке.</a:t>
            </a:r>
            <a:endParaRPr lang="ru-RU" dirty="0" smtClean="0"/>
          </a:p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D8F69-CA24-45A8-8061-EDFA093B77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63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Azure Pack</a:t>
            </a:r>
            <a:r>
              <a:rPr lang="ru-RU" baseline="0" dirty="0" smtClean="0"/>
              <a:t> еще жив? Как можете видеть на слайде, </a:t>
            </a:r>
            <a:r>
              <a:rPr lang="en-US" baseline="0" dirty="0" smtClean="0"/>
              <a:t>Azure Pack</a:t>
            </a:r>
            <a:r>
              <a:rPr lang="ru-RU" baseline="0" dirty="0" smtClean="0"/>
              <a:t> продолжает развиваться до 2022 года, и будет поддерживаться до 2027 года.</a:t>
            </a:r>
          </a:p>
          <a:p>
            <a:r>
              <a:rPr lang="ru-RU" baseline="0" dirty="0" smtClean="0"/>
              <a:t>Он уже сейчас поддерживает возможности </a:t>
            </a:r>
            <a:r>
              <a:rPr lang="en-US" baseline="0" dirty="0" smtClean="0"/>
              <a:t>WS 2016</a:t>
            </a:r>
            <a:r>
              <a:rPr lang="ru-RU" baseline="0" dirty="0" smtClean="0"/>
              <a:t>, такие как </a:t>
            </a:r>
            <a:r>
              <a:rPr lang="en-US" baseline="0" dirty="0" smtClean="0"/>
              <a:t>Shielded VMs</a:t>
            </a:r>
            <a:r>
              <a:rPr lang="ru-RU" baseline="0" dirty="0" smtClean="0"/>
              <a:t> и </a:t>
            </a:r>
            <a:r>
              <a:rPr lang="en-US" baseline="0" dirty="0" smtClean="0"/>
              <a:t>Software Defined </a:t>
            </a:r>
            <a:r>
              <a:rPr lang="en-US" baseline="0" dirty="0" err="1" smtClean="0"/>
              <a:t>Netvork</a:t>
            </a:r>
            <a:r>
              <a:rPr lang="en-US" baseline="0" dirty="0" smtClean="0"/>
              <a:t>.</a:t>
            </a:r>
          </a:p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D8F69-CA24-45A8-8061-EDFA093B77E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13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Зачем </a:t>
            </a:r>
            <a:r>
              <a:rPr lang="en-US" baseline="0" dirty="0" smtClean="0"/>
              <a:t>Azure Pack</a:t>
            </a:r>
            <a:r>
              <a:rPr lang="ru-RU" baseline="0" dirty="0" smtClean="0"/>
              <a:t>? - Вы спросите, есть же более новый продукт - </a:t>
            </a:r>
            <a:r>
              <a:rPr lang="en-US" baseline="0" dirty="0" smtClean="0"/>
              <a:t>Azure Stack!</a:t>
            </a:r>
            <a:endParaRPr lang="ru-RU" baseline="0" dirty="0" smtClean="0"/>
          </a:p>
          <a:p>
            <a:r>
              <a:rPr lang="ru-RU" baseline="0" dirty="0" smtClean="0"/>
              <a:t>Стоит помнить, что </a:t>
            </a:r>
            <a:r>
              <a:rPr lang="en-US" baseline="0" dirty="0" smtClean="0"/>
              <a:t>Azure Stack</a:t>
            </a:r>
            <a:r>
              <a:rPr lang="ru-RU" baseline="0" dirty="0" smtClean="0"/>
              <a:t> не является новой версией </a:t>
            </a:r>
            <a:r>
              <a:rPr lang="en-US" baseline="0" dirty="0" smtClean="0"/>
              <a:t>Azure Pack</a:t>
            </a:r>
            <a:r>
              <a:rPr lang="ru-RU" baseline="0" dirty="0" smtClean="0"/>
              <a:t>, они имеют разное назначение.</a:t>
            </a:r>
          </a:p>
          <a:p>
            <a:r>
              <a:rPr lang="en-US" dirty="0" smtClean="0"/>
              <a:t>WAP</a:t>
            </a:r>
            <a:r>
              <a:rPr lang="ru-RU" dirty="0" smtClean="0"/>
              <a:t> – это решение для постройки </a:t>
            </a:r>
            <a:r>
              <a:rPr lang="en-US" dirty="0" smtClean="0"/>
              <a:t>IaaS</a:t>
            </a:r>
            <a:r>
              <a:rPr lang="ru-RU" dirty="0" smtClean="0"/>
              <a:t>,</a:t>
            </a:r>
            <a:r>
              <a:rPr lang="ru-RU" baseline="0" dirty="0" smtClean="0"/>
              <a:t> </a:t>
            </a:r>
            <a:r>
              <a:rPr lang="en-US" baseline="0" dirty="0" smtClean="0"/>
              <a:t>Azure Stack</a:t>
            </a:r>
            <a:r>
              <a:rPr lang="ru-RU" baseline="0" dirty="0" smtClean="0"/>
              <a:t> же – платформа для запуска сервисов </a:t>
            </a:r>
            <a:r>
              <a:rPr lang="en-US" baseline="0" dirty="0" smtClean="0"/>
              <a:t>Azure</a:t>
            </a:r>
            <a:r>
              <a:rPr lang="ru-RU" baseline="0" dirty="0" smtClean="0"/>
              <a:t> в Вашем </a:t>
            </a:r>
            <a:r>
              <a:rPr lang="ru-RU" baseline="0" dirty="0" err="1" smtClean="0"/>
              <a:t>датацентре</a:t>
            </a:r>
            <a:r>
              <a:rPr lang="ru-RU" baseline="0" dirty="0" smtClean="0"/>
              <a:t>.</a:t>
            </a:r>
          </a:p>
          <a:p>
            <a:r>
              <a:rPr lang="ru-RU" baseline="0" dirty="0" smtClean="0"/>
              <a:t>Они абсолютно разные внутри, и очень разные снаружи. </a:t>
            </a:r>
            <a:r>
              <a:rPr lang="en-US" dirty="0" smtClean="0"/>
              <a:t>WAP</a:t>
            </a:r>
            <a:r>
              <a:rPr lang="ru-RU" dirty="0" smtClean="0"/>
              <a:t> выглядит как упрощенный старый </a:t>
            </a:r>
            <a:r>
              <a:rPr lang="en-US" dirty="0" smtClean="0"/>
              <a:t>Azure Portal</a:t>
            </a:r>
            <a:r>
              <a:rPr lang="ru-RU" dirty="0" smtClean="0"/>
              <a:t>, в то же</a:t>
            </a:r>
            <a:r>
              <a:rPr lang="ru-RU" baseline="0" dirty="0" smtClean="0"/>
              <a:t> время </a:t>
            </a:r>
            <a:r>
              <a:rPr lang="en-US" baseline="0" dirty="0" smtClean="0"/>
              <a:t>Azure Stack</a:t>
            </a:r>
            <a:r>
              <a:rPr lang="ru-RU" baseline="0" dirty="0" smtClean="0"/>
              <a:t> выглядит также как новый портал </a:t>
            </a:r>
            <a:r>
              <a:rPr lang="en-US" baseline="0" dirty="0" smtClean="0"/>
              <a:t>Azure</a:t>
            </a:r>
            <a:r>
              <a:rPr lang="ru-RU" baseline="0" dirty="0" smtClean="0"/>
              <a:t>. </a:t>
            </a:r>
          </a:p>
          <a:p>
            <a:r>
              <a:rPr lang="en-US" dirty="0" smtClean="0"/>
              <a:t>WAP</a:t>
            </a:r>
            <a:r>
              <a:rPr lang="ru-RU" dirty="0" smtClean="0"/>
              <a:t> основан на </a:t>
            </a:r>
            <a:r>
              <a:rPr lang="en-US" dirty="0" smtClean="0"/>
              <a:t>Windows Server &amp; System Center</a:t>
            </a:r>
            <a:r>
              <a:rPr lang="ru-RU" dirty="0" smtClean="0"/>
              <a:t>, и может быть развернут на большинстве оборудования, которое поддерживает</a:t>
            </a:r>
            <a:r>
              <a:rPr lang="ru-RU" baseline="0" dirty="0" smtClean="0"/>
              <a:t> </a:t>
            </a:r>
            <a:r>
              <a:rPr lang="en-US" baseline="0" dirty="0" smtClean="0"/>
              <a:t>WS2012/2016</a:t>
            </a:r>
            <a:r>
              <a:rPr lang="ru-RU" baseline="0" dirty="0" smtClean="0"/>
              <a:t>.</a:t>
            </a:r>
          </a:p>
          <a:p>
            <a:r>
              <a:rPr lang="ru-RU" baseline="0" dirty="0" smtClean="0"/>
              <a:t>Архитектура </a:t>
            </a:r>
            <a:r>
              <a:rPr lang="en-US" baseline="0" dirty="0" smtClean="0"/>
              <a:t>Azure Stack</a:t>
            </a:r>
            <a:r>
              <a:rPr lang="ru-RU" baseline="0" dirty="0" smtClean="0"/>
              <a:t> такая же как у </a:t>
            </a:r>
            <a:r>
              <a:rPr lang="en-US" baseline="0" dirty="0" smtClean="0"/>
              <a:t>Azure</a:t>
            </a:r>
            <a:r>
              <a:rPr lang="ru-RU" baseline="0" dirty="0" smtClean="0"/>
              <a:t>, использует модель </a:t>
            </a:r>
            <a:r>
              <a:rPr lang="en-US" dirty="0" smtClean="0"/>
              <a:t>Azure Resource Manager</a:t>
            </a:r>
            <a:r>
              <a:rPr lang="ru-RU" dirty="0" smtClean="0"/>
              <a:t>,</a:t>
            </a:r>
            <a:r>
              <a:rPr lang="ru-RU" baseline="0" dirty="0" smtClean="0"/>
              <a:t> и может быть развернут только на специфическом оборудовании.</a:t>
            </a:r>
          </a:p>
          <a:p>
            <a:r>
              <a:rPr lang="ru-RU" baseline="0" dirty="0" smtClean="0"/>
              <a:t>Эти два продукта предоставляют возможность сервис провайдерам развернуть замечательное </a:t>
            </a:r>
            <a:r>
              <a:rPr lang="en-US" baseline="0" dirty="0" smtClean="0"/>
              <a:t>IaaS</a:t>
            </a:r>
            <a:r>
              <a:rPr lang="ru-RU" baseline="0" dirty="0" smtClean="0"/>
              <a:t> решение с помощью </a:t>
            </a:r>
            <a:r>
              <a:rPr lang="en-US" baseline="0" dirty="0" smtClean="0"/>
              <a:t>WAP</a:t>
            </a:r>
            <a:r>
              <a:rPr lang="ru-RU" baseline="0" dirty="0" smtClean="0"/>
              <a:t>, и в то же время развернуть маленький Ажур в своем </a:t>
            </a:r>
            <a:r>
              <a:rPr lang="ru-RU" baseline="0" dirty="0" err="1" smtClean="0"/>
              <a:t>датацентре</a:t>
            </a:r>
            <a:r>
              <a:rPr lang="ru-RU" baseline="0" dirty="0" smtClean="0"/>
              <a:t>, используя </a:t>
            </a:r>
            <a:r>
              <a:rPr lang="en-US" baseline="0" dirty="0" smtClean="0"/>
              <a:t>Azure Stack</a:t>
            </a:r>
            <a:r>
              <a:rPr lang="ru-RU" baseline="0" dirty="0" smtClean="0"/>
              <a:t>.</a:t>
            </a:r>
            <a:endParaRPr lang="en-US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D8F69-CA24-45A8-8061-EDFA093B77E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91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Хочу</a:t>
            </a:r>
            <a:r>
              <a:rPr lang="ru-RU" baseline="0" dirty="0" smtClean="0"/>
              <a:t> напомнить как Сервис провайдеры могут лицензировать и </a:t>
            </a:r>
            <a:r>
              <a:rPr lang="ru-RU" baseline="0" dirty="0" err="1" smtClean="0"/>
              <a:t>хостить</a:t>
            </a:r>
            <a:r>
              <a:rPr lang="ru-RU" baseline="0" dirty="0" smtClean="0"/>
              <a:t> облако в своих дата центрах.</a:t>
            </a:r>
          </a:p>
          <a:p>
            <a:r>
              <a:rPr lang="ru-RU" baseline="0" dirty="0" smtClean="0"/>
              <a:t>В </a:t>
            </a:r>
            <a:r>
              <a:rPr lang="en-US" baseline="0" dirty="0" smtClean="0"/>
              <a:t>SPLA </a:t>
            </a:r>
            <a:r>
              <a:rPr lang="ru-RU" baseline="0" dirty="0" smtClean="0"/>
              <a:t>есть продукт, который называется </a:t>
            </a:r>
            <a:r>
              <a:rPr lang="en-US" baseline="0" dirty="0" smtClean="0"/>
              <a:t>Cloud Platform Suite</a:t>
            </a:r>
            <a:r>
              <a:rPr lang="ru-RU" baseline="0" dirty="0" smtClean="0"/>
              <a:t>, с помощью которого можно лицензировать фабрику хостов, что участвуют в построении облака, а также лицензировать отдельные пользовательские ВМ.</a:t>
            </a:r>
          </a:p>
          <a:p>
            <a:r>
              <a:rPr lang="ru-RU" baseline="0" dirty="0" smtClean="0"/>
              <a:t>Как помните, лицензируется данный продукт по количеству физических процессоров в фабрике хостов, а также по количеству операционных сред </a:t>
            </a:r>
            <a:r>
              <a:rPr lang="en-US" baseline="0" dirty="0" smtClean="0"/>
              <a:t>Windows</a:t>
            </a:r>
            <a:r>
              <a:rPr lang="ru-RU" baseline="0" dirty="0" smtClean="0"/>
              <a:t>, что используются пользователями.</a:t>
            </a:r>
          </a:p>
          <a:p>
            <a:r>
              <a:rPr lang="ru-RU" baseline="0" dirty="0" smtClean="0"/>
              <a:t>При чем цена на лицензирование фабрики хостов ниже, чем использование </a:t>
            </a:r>
            <a:r>
              <a:rPr lang="en-US" baseline="0" dirty="0" smtClean="0"/>
              <a:t>CIS</a:t>
            </a:r>
            <a:r>
              <a:rPr lang="ru-RU" baseline="0" dirty="0" smtClean="0"/>
              <a:t>, и тем более ниже приобретения </a:t>
            </a:r>
            <a:r>
              <a:rPr lang="en-US" baseline="0" dirty="0" smtClean="0"/>
              <a:t>Windows Server </a:t>
            </a:r>
            <a:r>
              <a:rPr lang="ru-RU" baseline="0" dirty="0" smtClean="0"/>
              <a:t>и </a:t>
            </a:r>
            <a:r>
              <a:rPr lang="en-US" baseline="0" dirty="0" smtClean="0"/>
              <a:t>System Center </a:t>
            </a:r>
            <a:r>
              <a:rPr lang="ru-RU" baseline="0" dirty="0" smtClean="0"/>
              <a:t>отдельно</a:t>
            </a:r>
            <a:r>
              <a:rPr lang="ru-RU" baseline="0" dirty="0" smtClean="0"/>
              <a:t>!</a:t>
            </a:r>
            <a:endParaRPr lang="en-US" baseline="0" dirty="0" smtClean="0"/>
          </a:p>
          <a:p>
            <a:r>
              <a:rPr lang="ru-RU" baseline="0" dirty="0" smtClean="0"/>
              <a:t>Однако, так как этот продукт лицензируется по процессорам, то существует ограничения, а именно: </a:t>
            </a:r>
            <a:r>
              <a:rPr lang="ru-RU" baseline="0" dirty="0" err="1" smtClean="0"/>
              <a:t>хостер</a:t>
            </a:r>
            <a:r>
              <a:rPr lang="ru-RU" baseline="0" dirty="0" smtClean="0"/>
              <a:t> может отчитываться за его использование только в случае если основой является </a:t>
            </a:r>
            <a:r>
              <a:rPr lang="en-US" baseline="0" dirty="0" smtClean="0"/>
              <a:t>WS 2012R2 &amp; SC 2012R2.</a:t>
            </a:r>
            <a:endParaRPr lang="ru-RU" baseline="0" dirty="0" smtClean="0"/>
          </a:p>
          <a:p>
            <a:r>
              <a:rPr lang="ru-RU" baseline="0" dirty="0" smtClean="0"/>
              <a:t>В качестве гипервизора на фабрике хостов должен использоваться </a:t>
            </a:r>
            <a:r>
              <a:rPr lang="en-US" baseline="0" dirty="0" smtClean="0"/>
              <a:t>Hyper-V.</a:t>
            </a:r>
          </a:p>
          <a:p>
            <a:r>
              <a:rPr lang="ru-RU" baseline="0" dirty="0" smtClean="0"/>
              <a:t>Но что делать, если заказчики хотят уже сервисы на основе </a:t>
            </a:r>
            <a:r>
              <a:rPr lang="en-US" baseline="0" dirty="0" smtClean="0"/>
              <a:t>WS 2016?</a:t>
            </a:r>
            <a:endParaRPr lang="ru-RU" baseline="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D8F69-CA24-45A8-8061-EDFA093B77E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380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 релизом новой</a:t>
            </a:r>
            <a:r>
              <a:rPr lang="ru-RU" baseline="0" dirty="0" smtClean="0"/>
              <a:t> ОС </a:t>
            </a:r>
            <a:r>
              <a:rPr lang="en-US" baseline="0" dirty="0" smtClean="0"/>
              <a:t>Windows Server 2016</a:t>
            </a:r>
            <a:r>
              <a:rPr lang="ru-RU" baseline="0" dirty="0" smtClean="0"/>
              <a:t> поменялась модель лицензирования, которая стала «по ядрам», в результате чего, сервис-провайдеры не могут использовать данную ОС на фабрике хостов </a:t>
            </a:r>
            <a:r>
              <a:rPr lang="ru-RU" baseline="0" dirty="0" smtClean="0"/>
              <a:t>в качестве Пакета </a:t>
            </a:r>
            <a:r>
              <a:rPr lang="ru-RU" baseline="0" dirty="0" smtClean="0"/>
              <a:t>облачной платформы.</a:t>
            </a:r>
          </a:p>
          <a:p>
            <a:r>
              <a:rPr lang="ru-RU" baseline="0" dirty="0" smtClean="0"/>
              <a:t>Вместо этого, Сервис-провайдеры вполне могут </a:t>
            </a:r>
            <a:r>
              <a:rPr lang="ru-RU" baseline="0" dirty="0" err="1" smtClean="0"/>
              <a:t>репортить</a:t>
            </a:r>
            <a:r>
              <a:rPr lang="ru-RU" baseline="0" dirty="0" smtClean="0"/>
              <a:t> использование </a:t>
            </a:r>
            <a:r>
              <a:rPr lang="en-US" baseline="0" dirty="0" smtClean="0"/>
              <a:t>CIS</a:t>
            </a:r>
            <a:r>
              <a:rPr lang="ru-RU" baseline="0" dirty="0" smtClean="0"/>
              <a:t> 2016, который включает в себя продукты </a:t>
            </a:r>
            <a:r>
              <a:rPr lang="en-US" baseline="0" dirty="0" smtClean="0"/>
              <a:t>WS &amp; SC</a:t>
            </a:r>
            <a:r>
              <a:rPr lang="ru-RU" baseline="0" dirty="0" smtClean="0"/>
              <a:t> 2016, и на основе этого строить уже фабрику хостов с развернутым </a:t>
            </a:r>
            <a:r>
              <a:rPr lang="en-US" baseline="0" dirty="0" smtClean="0"/>
              <a:t>WAP</a:t>
            </a:r>
            <a:r>
              <a:rPr lang="en-US" baseline="0" dirty="0" smtClean="0"/>
              <a:t>.</a:t>
            </a:r>
            <a:endParaRPr lang="ru-RU" baseline="0" dirty="0" smtClean="0"/>
          </a:p>
          <a:p>
            <a:r>
              <a:rPr lang="ru-RU" baseline="0" dirty="0" smtClean="0"/>
              <a:t>Эта </a:t>
            </a:r>
            <a:r>
              <a:rPr lang="ru-RU" baseline="0" dirty="0" smtClean="0"/>
              <a:t>модель позволит использовать новые возможности данных продуктов в Вашем </a:t>
            </a:r>
            <a:r>
              <a:rPr lang="ru-RU" baseline="0" dirty="0" err="1" smtClean="0"/>
              <a:t>датацентре</a:t>
            </a:r>
            <a:r>
              <a:rPr lang="ru-RU" baseline="0" dirty="0" smtClean="0"/>
              <a:t>, и позволит уменьшить стоимость лицензирования, так как отдельно лицензии на данные продукты стоят дороже.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D8F69-CA24-45A8-8061-EDFA093B77E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18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Используя описанные решения для </a:t>
            </a:r>
            <a:r>
              <a:rPr lang="en-US" baseline="0" dirty="0" smtClean="0"/>
              <a:t>Cloud OS</a:t>
            </a:r>
            <a:r>
              <a:rPr lang="ru-RU" baseline="0" dirty="0" smtClean="0"/>
              <a:t>, </a:t>
            </a:r>
            <a:r>
              <a:rPr lang="ru-RU" baseline="0" dirty="0" smtClean="0"/>
              <a:t>позволяют </a:t>
            </a:r>
            <a:r>
              <a:rPr lang="ru-RU" baseline="0" dirty="0" smtClean="0"/>
              <a:t>предоставлять новые сервисы и возможности, улучшить продуктивность.</a:t>
            </a:r>
            <a:endParaRPr lang="ru-RU" dirty="0" smtClean="0"/>
          </a:p>
          <a:p>
            <a:r>
              <a:rPr lang="ru-RU" baseline="0" dirty="0" smtClean="0"/>
              <a:t>Эти возможности - это разворачивание и продажа пяти основных </a:t>
            </a:r>
            <a:r>
              <a:rPr lang="en-US" baseline="0" dirty="0" smtClean="0"/>
              <a:t>Cloud OS </a:t>
            </a:r>
            <a:r>
              <a:rPr lang="ru-RU" baseline="0" dirty="0" smtClean="0"/>
              <a:t>решений, таких как: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D8F69-CA24-45A8-8061-EDFA093B77E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8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Web</a:t>
            </a:r>
            <a:r>
              <a:rPr lang="ru-RU" dirty="0" smtClean="0"/>
              <a:t>-хостинг</a:t>
            </a:r>
            <a:r>
              <a:rPr lang="ru-RU" baseline="0" dirty="0" smtClean="0"/>
              <a:t> является №1 из предоставляемых </a:t>
            </a:r>
            <a:r>
              <a:rPr lang="ru-RU" baseline="0" dirty="0" err="1" smtClean="0"/>
              <a:t>хостинговых</a:t>
            </a:r>
            <a:r>
              <a:rPr lang="ru-RU" baseline="0" dirty="0" smtClean="0"/>
              <a:t> услуг, и зачастую является основным предложением Сервис провайдеров.</a:t>
            </a:r>
          </a:p>
          <a:p>
            <a:r>
              <a:rPr lang="ru-RU" dirty="0" smtClean="0"/>
              <a:t>Сервис провайдер может упросить</a:t>
            </a:r>
            <a:r>
              <a:rPr lang="ru-RU" baseline="0" dirty="0" smtClean="0"/>
              <a:t> управление масштабируемой Веб-фермой, а также предоставлять готовое решение из коробки </a:t>
            </a:r>
            <a:r>
              <a:rPr lang="en-US" baseline="0" dirty="0" smtClean="0"/>
              <a:t>“Out of the box”.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D8F69-CA24-45A8-8061-EDFA093B77E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347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Все больше компаний рассматривают</a:t>
            </a:r>
            <a:r>
              <a:rPr lang="ru-RU" baseline="0" dirty="0" smtClean="0"/>
              <a:t> для своей </a:t>
            </a:r>
            <a:r>
              <a:rPr lang="ru-RU" baseline="0" dirty="0" smtClean="0"/>
              <a:t>ИТ-инфраструктуры </a:t>
            </a:r>
            <a:r>
              <a:rPr lang="ru-RU" baseline="0" dirty="0" smtClean="0"/>
              <a:t>решения </a:t>
            </a:r>
            <a:r>
              <a:rPr lang="ru-RU" baseline="0" dirty="0" err="1" smtClean="0"/>
              <a:t>аутсорсинговых</a:t>
            </a:r>
            <a:r>
              <a:rPr lang="ru-RU" baseline="0" dirty="0" smtClean="0"/>
              <a:t> поставщиков.</a:t>
            </a:r>
          </a:p>
          <a:p>
            <a:r>
              <a:rPr lang="ru-RU" baseline="0" dirty="0" smtClean="0"/>
              <a:t>Сервис провайдеры могут продвигать следующие </a:t>
            </a:r>
            <a:r>
              <a:rPr lang="en-US" baseline="0" dirty="0" smtClean="0"/>
              <a:t>Hosted Infrastructure</a:t>
            </a:r>
            <a:r>
              <a:rPr lang="ru-RU" baseline="0" dirty="0" smtClean="0"/>
              <a:t> предложения</a:t>
            </a:r>
            <a:r>
              <a:rPr lang="en-US" baseline="0" dirty="0" smtClean="0"/>
              <a:t>: </a:t>
            </a:r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Multi-tenant virtual servers, Dedicated virtual servers, Disaster recovery, </a:t>
            </a:r>
            <a:r>
              <a:rPr lang="ru-RU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экономично-эффективное хранилище,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IaaS.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идеале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хостер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должен продавать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Hosted Infrastructure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решения как 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ISV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системный интегратор, или хостинг приложений для малого бизнеса.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D8F69-CA24-45A8-8061-EDFA093B77E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68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Многие сервис</a:t>
            </a:r>
            <a:r>
              <a:rPr lang="ru-RU" baseline="0" dirty="0" smtClean="0"/>
              <a:t>-провайдеры хотят предоставлять пользователям дополнительные сервисы. Одна из возможностей – </a:t>
            </a:r>
            <a:r>
              <a:rPr lang="en-US" baseline="0" dirty="0" err="1" smtClean="0"/>
              <a:t>DBaaS</a:t>
            </a:r>
            <a:r>
              <a:rPr lang="en-US" baseline="0" dirty="0" smtClean="0"/>
              <a:t>. </a:t>
            </a:r>
            <a:endParaRPr lang="ru-RU" baseline="0" dirty="0" smtClean="0"/>
          </a:p>
          <a:p>
            <a:r>
              <a:rPr lang="ru-RU" baseline="0" dirty="0" smtClean="0"/>
              <a:t>Такой сервис включает в себя </a:t>
            </a:r>
            <a:r>
              <a:rPr lang="en-US" baseline="0" dirty="0" smtClean="0"/>
              <a:t>IaaS</a:t>
            </a:r>
            <a:r>
              <a:rPr lang="ru-RU" baseline="0" dirty="0" smtClean="0"/>
              <a:t>, СУБД,</a:t>
            </a:r>
            <a:r>
              <a:rPr lang="en-US" baseline="0" dirty="0" smtClean="0"/>
              <a:t> </a:t>
            </a:r>
            <a:r>
              <a:rPr lang="ru-RU" baseline="0" dirty="0" smtClean="0"/>
              <a:t>лицензирование, обслуживание движка БД (</a:t>
            </a:r>
            <a:r>
              <a:rPr lang="en-US" baseline="0" dirty="0" smtClean="0"/>
              <a:t>Database Engine</a:t>
            </a:r>
            <a:r>
              <a:rPr lang="ru-RU" baseline="0" dirty="0" smtClean="0"/>
              <a:t>), это все предоставляется сервис провайдером и упаковывается в единое предложение.</a:t>
            </a:r>
            <a:endParaRPr lang="en-US" baseline="0" dirty="0" smtClean="0"/>
          </a:p>
          <a:p>
            <a:r>
              <a:rPr lang="ru-RU" baseline="0" dirty="0" smtClean="0"/>
              <a:t>И лучшим решением для сервис провайдера </a:t>
            </a:r>
            <a:r>
              <a:rPr lang="ru-RU" baseline="0" dirty="0" smtClean="0"/>
              <a:t>будет </a:t>
            </a:r>
            <a:r>
              <a:rPr lang="ru-RU" baseline="0" dirty="0" smtClean="0"/>
              <a:t>развертывание </a:t>
            </a:r>
            <a:r>
              <a:rPr lang="en-US" dirty="0" smtClean="0"/>
              <a:t>multi-tenant </a:t>
            </a:r>
            <a:r>
              <a:rPr lang="en-US" dirty="0" err="1" smtClean="0"/>
              <a:t>DBaaS</a:t>
            </a:r>
            <a:r>
              <a:rPr lang="ru-RU" dirty="0" smtClean="0"/>
              <a:t>.</a:t>
            </a:r>
          </a:p>
          <a:p>
            <a:r>
              <a:rPr lang="ru-RU" baseline="0" dirty="0" smtClean="0"/>
              <a:t>И Майкрософт предоставляет для этого все необходимые инструменты, а именно </a:t>
            </a:r>
            <a:r>
              <a:rPr lang="en-US" baseline="0" dirty="0" smtClean="0"/>
              <a:t>SQL Server 2016 </a:t>
            </a:r>
            <a:r>
              <a:rPr lang="ru-RU" baseline="0" dirty="0" smtClean="0"/>
              <a:t>и </a:t>
            </a:r>
            <a:r>
              <a:rPr lang="en-US" baseline="0" dirty="0" smtClean="0"/>
              <a:t>WAP.</a:t>
            </a:r>
            <a:endParaRPr lang="ru-RU" baseline="0" dirty="0" smtClean="0"/>
          </a:p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D8F69-CA24-45A8-8061-EDFA093B77E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47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multi-tenant </a:t>
            </a:r>
            <a:r>
              <a:rPr lang="en-US" dirty="0" err="1" smtClean="0"/>
              <a:t>DBaaS</a:t>
            </a:r>
            <a:r>
              <a:rPr lang="ru-RU" dirty="0" smtClean="0"/>
              <a:t> позволяет:</a:t>
            </a:r>
            <a:r>
              <a:rPr lang="ru-RU" baseline="0" dirty="0" smtClean="0"/>
              <a:t> …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D8F69-CA24-45A8-8061-EDFA093B77E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387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Hosted Desktop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предоставляет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пользователям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удаленный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рабочий стол,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Microsoft Office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и необходимые бизнес приложения через браузер и интернет соединение.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D8F69-CA24-45A8-8061-EDFA093B77E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6872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Хостинг приложений позволяет компаниям</a:t>
            </a:r>
            <a:r>
              <a:rPr lang="ru-RU" baseline="0" dirty="0" smtClean="0"/>
              <a:t> обновить вычислительные мощности, при этом, все еще используя критически важные и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line-of-business (LOB)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приложения в виртуальной среде.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D8F69-CA24-45A8-8061-EDFA093B77E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514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Следующие шаги для сервис провайдеров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Вы используете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Azure Pack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поверх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WS</a:t>
            </a:r>
            <a:r>
              <a:rPr lang="en-US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2012R2 – </a:t>
            </a:r>
            <a:r>
              <a:rPr lang="ru-RU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мигрируйте на </a:t>
            </a:r>
            <a:r>
              <a:rPr lang="en-US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WS 2016 &amp; SC2016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Вы предоставляете </a:t>
            </a:r>
            <a:r>
              <a:rPr lang="en-US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IaaS </a:t>
            </a:r>
            <a:r>
              <a:rPr lang="ru-RU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en-US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Hyper-V </a:t>
            </a:r>
            <a:r>
              <a:rPr lang="ru-RU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без </a:t>
            </a:r>
            <a:r>
              <a:rPr lang="en-US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Azure Pack</a:t>
            </a:r>
            <a:r>
              <a:rPr lang="ru-RU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а хотите ждете </a:t>
            </a:r>
            <a:r>
              <a:rPr lang="en-US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Azure Stack – </a:t>
            </a:r>
            <a:r>
              <a:rPr lang="ru-RU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не ждите, разворачивайте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Azure Pack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поверх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WS</a:t>
            </a:r>
            <a:r>
              <a:rPr lang="en-US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20</a:t>
            </a:r>
            <a:r>
              <a:rPr lang="ru-RU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16!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Используйте и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Azure Pack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Azure Stack 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D8F69-CA24-45A8-8061-EDFA093B77E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963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UA+RUS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83518"/>
            <a:ext cx="5400600" cy="2088232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39552" y="3291830"/>
            <a:ext cx="2016224" cy="1314450"/>
          </a:xfrm>
        </p:spPr>
        <p:txBody>
          <a:bodyPr anchor="b">
            <a:normAutofit/>
          </a:bodyPr>
          <a:lstStyle>
            <a:lvl1pPr marL="0" indent="0" algn="l">
              <a:buNone/>
              <a:defRPr sz="1600">
                <a:solidFill>
                  <a:srgbClr val="92D05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Автор </a:t>
            </a:r>
          </a:p>
          <a:p>
            <a:r>
              <a:rPr lang="ru-RU" dirty="0" smtClean="0"/>
              <a:t>Должность</a:t>
            </a:r>
            <a:endParaRPr lang="en-US" dirty="0"/>
          </a:p>
        </p:txBody>
      </p:sp>
      <p:pic>
        <p:nvPicPr>
          <p:cNvPr id="1027" name="Picture 3" descr="D:\work\iks\Mikrosoft\ppt\Untitled-1.emf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82123"/>
            <a:ext cx="1187265" cy="239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work\iks\Mikrosoft\ppt\Untitled-s1.emf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820048"/>
            <a:ext cx="1224136" cy="20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671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A_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" y="-3369"/>
            <a:ext cx="9136604" cy="514086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67544" y="507802"/>
            <a:ext cx="7920880" cy="1703908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noProof="1" smtClean="0"/>
              <a:t>Финал</a:t>
            </a:r>
            <a:endParaRPr lang="ru-RU" noProof="1"/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67544" y="2590800"/>
            <a:ext cx="7992888" cy="557014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00B05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err="1" smtClean="0"/>
              <a:t>Питання</a:t>
            </a:r>
            <a:r>
              <a:rPr lang="ru-RU" dirty="0" smtClean="0"/>
              <a:t>?</a:t>
            </a:r>
            <a:endParaRPr lang="en-US" dirty="0"/>
          </a:p>
        </p:txBody>
      </p:sp>
      <p:sp>
        <p:nvSpPr>
          <p:cNvPr id="9" name="Подзаголовок 2"/>
          <p:cNvSpPr txBox="1">
            <a:spLocks/>
          </p:cNvSpPr>
          <p:nvPr userDrawn="1"/>
        </p:nvSpPr>
        <p:spPr>
          <a:xfrm>
            <a:off x="395536" y="4155926"/>
            <a:ext cx="5472608" cy="55701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4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rgbClr val="00B0F0"/>
                </a:solidFill>
                <a:latin typeface="PlumbC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PlumbC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PlumbC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PlumbC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PlumbC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kern="1200" dirty="0" err="1" smtClean="0">
                <a:solidFill>
                  <a:srgbClr val="00B050"/>
                </a:solidFill>
                <a:effectLst/>
                <a:latin typeface="PlumbC" pitchFamily="2" charset="0"/>
                <a:ea typeface="+mn-ea"/>
                <a:cs typeface="+mn-cs"/>
              </a:rPr>
              <a:t>Мегатрейд</a:t>
            </a:r>
            <a:endParaRPr lang="en-US" sz="1600" kern="1200" dirty="0" smtClean="0">
              <a:solidFill>
                <a:srgbClr val="00B050"/>
              </a:solidFill>
              <a:effectLst/>
              <a:latin typeface="PlumbC" pitchFamily="2" charset="0"/>
              <a:ea typeface="+mn-ea"/>
              <a:cs typeface="+mn-cs"/>
            </a:endParaRPr>
          </a:p>
          <a:p>
            <a:pPr algn="l"/>
            <a:r>
              <a:rPr lang="ru-RU" sz="1600" kern="1200" dirty="0" err="1" smtClean="0">
                <a:solidFill>
                  <a:srgbClr val="00B050"/>
                </a:solidFill>
                <a:effectLst/>
                <a:latin typeface="PlumbC" pitchFamily="2" charset="0"/>
                <a:ea typeface="+mn-ea"/>
                <a:cs typeface="+mn-cs"/>
              </a:rPr>
              <a:t>SPLAr</a:t>
            </a:r>
            <a:r>
              <a:rPr lang="ru-RU" sz="1600" kern="1200" dirty="0" smtClean="0">
                <a:solidFill>
                  <a:srgbClr val="00B050"/>
                </a:solidFill>
                <a:effectLst/>
                <a:latin typeface="PlumbC" pitchFamily="2" charset="0"/>
                <a:ea typeface="+mn-ea"/>
                <a:cs typeface="+mn-cs"/>
              </a:rPr>
              <a:t> в </a:t>
            </a:r>
            <a:r>
              <a:rPr lang="ru-RU" sz="1600" kern="1200" dirty="0" err="1" smtClean="0">
                <a:solidFill>
                  <a:srgbClr val="00B050"/>
                </a:solidFill>
                <a:effectLst/>
                <a:latin typeface="PlumbC" pitchFamily="2" charset="0"/>
                <a:ea typeface="+mn-ea"/>
                <a:cs typeface="+mn-cs"/>
              </a:rPr>
              <a:t>Україні</a:t>
            </a:r>
            <a:r>
              <a:rPr lang="ru-RU" sz="1600" kern="1200" dirty="0" smtClean="0">
                <a:solidFill>
                  <a:srgbClr val="00B050"/>
                </a:solidFill>
                <a:effectLst/>
                <a:latin typeface="PlumbC" pitchFamily="2" charset="0"/>
                <a:ea typeface="+mn-ea"/>
                <a:cs typeface="+mn-cs"/>
              </a:rPr>
              <a:t> та </a:t>
            </a:r>
            <a:r>
              <a:rPr lang="ru-RU" sz="1600" kern="1200" dirty="0" err="1" smtClean="0">
                <a:solidFill>
                  <a:srgbClr val="00B050"/>
                </a:solidFill>
                <a:effectLst/>
                <a:latin typeface="PlumbC" pitchFamily="2" charset="0"/>
                <a:ea typeface="+mn-ea"/>
                <a:cs typeface="+mn-cs"/>
              </a:rPr>
              <a:t>Грузії</a:t>
            </a:r>
            <a:endParaRPr lang="en-US" sz="1600" kern="1200" dirty="0" smtClean="0">
              <a:solidFill>
                <a:srgbClr val="00B050"/>
              </a:solidFill>
              <a:effectLst/>
              <a:latin typeface="PlumbC" pitchFamily="2" charset="0"/>
              <a:ea typeface="+mn-ea"/>
              <a:cs typeface="+mn-cs"/>
            </a:endParaRPr>
          </a:p>
          <a:p>
            <a:pPr algn="l"/>
            <a:r>
              <a:rPr lang="ru-RU" sz="1600" kern="1200" dirty="0" smtClean="0">
                <a:solidFill>
                  <a:srgbClr val="00B050"/>
                </a:solidFill>
                <a:effectLst/>
                <a:latin typeface="PlumbC" pitchFamily="2" charset="0"/>
                <a:ea typeface="+mn-ea"/>
                <a:cs typeface="+mn-cs"/>
              </a:rPr>
              <a:t>spla@megatrade.ua, +38044 538 00 06</a:t>
            </a:r>
            <a:r>
              <a:rPr lang="ru-RU" sz="1600" kern="1200" dirty="0" smtClean="0">
                <a:solidFill>
                  <a:srgbClr val="00B0F0"/>
                </a:solidFill>
                <a:effectLst/>
                <a:latin typeface="PlumbC" pitchFamily="2" charset="0"/>
                <a:ea typeface="+mn-ea"/>
                <a:cs typeface="+mn-cs"/>
              </a:rPr>
              <a:t/>
            </a:r>
            <a:br>
              <a:rPr lang="ru-RU" sz="1600" kern="1200" dirty="0" smtClean="0">
                <a:solidFill>
                  <a:srgbClr val="00B0F0"/>
                </a:solidFill>
                <a:effectLst/>
                <a:latin typeface="PlumbC" pitchFamily="2" charset="0"/>
                <a:ea typeface="+mn-ea"/>
                <a:cs typeface="+mn-cs"/>
              </a:rPr>
            </a:br>
            <a:r>
              <a:rPr lang="ru-RU" sz="1600" u="sng" kern="1200" dirty="0" smtClean="0">
                <a:solidFill>
                  <a:schemeClr val="bg1"/>
                </a:solidFill>
                <a:effectLst/>
                <a:latin typeface="PlumbC" pitchFamily="2" charset="0"/>
                <a:ea typeface="+mn-ea"/>
                <a:cs typeface="+mn-cs"/>
              </a:rPr>
              <a:t>http://www.spla.megatrade.ua</a:t>
            </a:r>
            <a:endParaRPr lang="en-US" sz="1600" kern="1200" dirty="0">
              <a:solidFill>
                <a:schemeClr val="bg1"/>
              </a:solidFill>
              <a:effectLst/>
              <a:latin typeface="PlumbC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763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+RUS__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" y="-3369"/>
            <a:ext cx="9136604" cy="514086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67544" y="507802"/>
            <a:ext cx="7920880" cy="1703908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noProof="1" smtClean="0"/>
              <a:t>Финал</a:t>
            </a:r>
            <a:endParaRPr lang="ru-RU" noProof="1"/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67544" y="2590800"/>
            <a:ext cx="7992888" cy="557014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00B05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Вопросы?</a:t>
            </a:r>
            <a:endParaRPr lang="en-US" dirty="0"/>
          </a:p>
        </p:txBody>
      </p:sp>
      <p:sp>
        <p:nvSpPr>
          <p:cNvPr id="9" name="Подзаголовок 2"/>
          <p:cNvSpPr txBox="1">
            <a:spLocks/>
          </p:cNvSpPr>
          <p:nvPr userDrawn="1"/>
        </p:nvSpPr>
        <p:spPr>
          <a:xfrm>
            <a:off x="395536" y="4155926"/>
            <a:ext cx="5472608" cy="55701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4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rgbClr val="00B0F0"/>
                </a:solidFill>
                <a:latin typeface="PlumbC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PlumbC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PlumbC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PlumbC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PlumbC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kern="1200" dirty="0" err="1" smtClean="0">
                <a:solidFill>
                  <a:srgbClr val="00B050"/>
                </a:solidFill>
                <a:effectLst/>
                <a:latin typeface="PlumbC" pitchFamily="2" charset="0"/>
                <a:ea typeface="+mn-ea"/>
                <a:cs typeface="+mn-cs"/>
              </a:rPr>
              <a:t>Мегатрейд</a:t>
            </a:r>
            <a:endParaRPr lang="en-US" sz="1600" kern="1200" dirty="0" smtClean="0">
              <a:solidFill>
                <a:srgbClr val="00B050"/>
              </a:solidFill>
              <a:effectLst/>
              <a:latin typeface="PlumbC" pitchFamily="2" charset="0"/>
              <a:ea typeface="+mn-ea"/>
              <a:cs typeface="+mn-cs"/>
            </a:endParaRPr>
          </a:p>
          <a:p>
            <a:pPr algn="l"/>
            <a:r>
              <a:rPr lang="ru-RU" sz="1600" kern="1200" dirty="0" err="1" smtClean="0">
                <a:solidFill>
                  <a:srgbClr val="00B050"/>
                </a:solidFill>
                <a:effectLst/>
                <a:latin typeface="PlumbC" pitchFamily="2" charset="0"/>
                <a:ea typeface="+mn-ea"/>
                <a:cs typeface="+mn-cs"/>
              </a:rPr>
              <a:t>SPLAr</a:t>
            </a:r>
            <a:r>
              <a:rPr lang="ru-RU" sz="1600" kern="1200" dirty="0" smtClean="0">
                <a:solidFill>
                  <a:srgbClr val="00B050"/>
                </a:solidFill>
                <a:effectLst/>
                <a:latin typeface="PlumbC" pitchFamily="2" charset="0"/>
                <a:ea typeface="+mn-ea"/>
                <a:cs typeface="+mn-cs"/>
              </a:rPr>
              <a:t> в Украине и Грузии</a:t>
            </a:r>
            <a:endParaRPr lang="en-US" sz="1600" kern="1200" dirty="0" smtClean="0">
              <a:solidFill>
                <a:srgbClr val="00B050"/>
              </a:solidFill>
              <a:effectLst/>
              <a:latin typeface="PlumbC" pitchFamily="2" charset="0"/>
              <a:ea typeface="+mn-ea"/>
              <a:cs typeface="+mn-cs"/>
            </a:endParaRPr>
          </a:p>
          <a:p>
            <a:pPr algn="l"/>
            <a:r>
              <a:rPr lang="ru-RU" sz="1600" kern="1200" dirty="0" smtClean="0">
                <a:solidFill>
                  <a:srgbClr val="00B050"/>
                </a:solidFill>
                <a:effectLst/>
                <a:latin typeface="PlumbC" pitchFamily="2" charset="0"/>
                <a:ea typeface="+mn-ea"/>
                <a:cs typeface="+mn-cs"/>
              </a:rPr>
              <a:t>spla@megatrade.ua, +38044 538 00 06</a:t>
            </a:r>
            <a:endParaRPr lang="en-US" sz="1600" kern="1200" dirty="0" smtClean="0">
              <a:solidFill>
                <a:srgbClr val="00B050"/>
              </a:solidFill>
              <a:effectLst/>
              <a:latin typeface="PlumbC" pitchFamily="2" charset="0"/>
              <a:ea typeface="+mn-ea"/>
              <a:cs typeface="+mn-cs"/>
            </a:endParaRPr>
          </a:p>
          <a:p>
            <a:pPr algn="l"/>
            <a:r>
              <a:rPr lang="ru-RU" sz="1600" u="sng" kern="1200" dirty="0" smtClean="0">
                <a:solidFill>
                  <a:schemeClr val="bg1"/>
                </a:solidFill>
                <a:effectLst/>
                <a:latin typeface="PlumbC" pitchFamily="2" charset="0"/>
                <a:ea typeface="+mn-ea"/>
                <a:cs typeface="+mn-cs"/>
              </a:rPr>
              <a:t>http://www.spla.megatrade.ua</a:t>
            </a:r>
            <a:r>
              <a:rPr lang="ru-RU" sz="1600" kern="1200" dirty="0" smtClean="0">
                <a:solidFill>
                  <a:srgbClr val="00B0F0"/>
                </a:solidFill>
                <a:effectLst/>
                <a:latin typeface="PlumbC" pitchFamily="2" charset="0"/>
                <a:ea typeface="+mn-ea"/>
                <a:cs typeface="+mn-cs"/>
              </a:rPr>
              <a:t> </a:t>
            </a:r>
            <a:endParaRPr lang="en-US" sz="1600" kern="1200" dirty="0">
              <a:solidFill>
                <a:srgbClr val="00B0F0"/>
              </a:solidFill>
              <a:effectLst/>
              <a:latin typeface="PlumbC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7048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A+RUS_Заголовок и объект=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686872" y="4767263"/>
            <a:ext cx="2133600" cy="273844"/>
          </a:xfrm>
        </p:spPr>
        <p:txBody>
          <a:bodyPr anchor="b"/>
          <a:lstStyle/>
          <a:p>
            <a:fld id="{7EF05C1A-1A7B-4B48-8636-2450ADD645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220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A+RUS_Два объекта_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93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A+RUS_Сравнение_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33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UA+RUS_Только заголовок_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973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UA+RUS_Объект с подписью_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460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UA+RUS_Рисунок с подписью_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600450"/>
            <a:ext cx="6739136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39552" y="459581"/>
            <a:ext cx="8208912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9552" y="4025503"/>
            <a:ext cx="6739136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16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686872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05C1A-1A7B-4B48-8636-2450ADD645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454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68" r:id="rId3"/>
    <p:sldLayoutId id="2147483650" r:id="rId4"/>
    <p:sldLayoutId id="2147483652" r:id="rId5"/>
    <p:sldLayoutId id="2147483653" r:id="rId6"/>
    <p:sldLayoutId id="2147483654" r:id="rId7"/>
    <p:sldLayoutId id="2147483656" r:id="rId8"/>
    <p:sldLayoutId id="2147483657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2">
              <a:lumMod val="75000"/>
            </a:schemeClr>
          </a:solidFill>
          <a:latin typeface="PlumbC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PlumbC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PlumbC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PlumbC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PlumbC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PlumbC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Кто и как может зарабатывать с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Microsoft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SPLA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3291830"/>
            <a:ext cx="2592288" cy="1314450"/>
          </a:xfrm>
        </p:spPr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Рачицкий Дмитрий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Технический специалист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33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23478"/>
            <a:ext cx="8229600" cy="421555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SPLA Business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2</a:t>
            </a:fld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923190"/>
            <a:ext cx="1527557" cy="11590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42" y="2188300"/>
            <a:ext cx="1955153" cy="3143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65023" y="3003798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Service Provider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2505794" y="1849746"/>
            <a:ext cx="992579" cy="756153"/>
            <a:chOff x="2505794" y="1849746"/>
            <a:chExt cx="992579" cy="756153"/>
          </a:xfrm>
        </p:grpSpPr>
        <p:sp>
          <p:nvSpPr>
            <p:cNvPr id="7" name="Стрелка вверх 6"/>
            <p:cNvSpPr/>
            <p:nvPr/>
          </p:nvSpPr>
          <p:spPr>
            <a:xfrm rot="5400000">
              <a:off x="2772002" y="2083841"/>
              <a:ext cx="396044" cy="648072"/>
            </a:xfrm>
            <a:prstGeom prst="up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505794" y="1849746"/>
              <a:ext cx="9925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Licenses</a:t>
              </a:r>
              <a:endParaRPr lang="ru-RU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767" y="1760972"/>
            <a:ext cx="1293810" cy="1293810"/>
          </a:xfrm>
          <a:prstGeom prst="rect">
            <a:avLst/>
          </a:prstGeom>
        </p:spPr>
      </p:pic>
      <p:sp>
        <p:nvSpPr>
          <p:cNvPr id="16" name="Блок-схема: ручное управление 15"/>
          <p:cNvSpPr/>
          <p:nvPr/>
        </p:nvSpPr>
        <p:spPr>
          <a:xfrm>
            <a:off x="5288841" y="334255"/>
            <a:ext cx="1764545" cy="1445407"/>
          </a:xfrm>
          <a:prstGeom prst="flowChartManualOperati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VPS/VDS,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RDS,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Web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Hosting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10093" y="3003798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End User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5716242" y="1871301"/>
            <a:ext cx="970137" cy="721522"/>
            <a:chOff x="5716242" y="1871301"/>
            <a:chExt cx="970137" cy="721522"/>
          </a:xfrm>
        </p:grpSpPr>
        <p:sp>
          <p:nvSpPr>
            <p:cNvPr id="12" name="TextBox 11"/>
            <p:cNvSpPr txBox="1"/>
            <p:nvPr/>
          </p:nvSpPr>
          <p:spPr>
            <a:xfrm>
              <a:off x="5716242" y="1871301"/>
              <a:ext cx="9701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Services</a:t>
              </a:r>
              <a:endParaRPr lang="ru-RU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Стрелка вверх 14"/>
            <p:cNvSpPr/>
            <p:nvPr/>
          </p:nvSpPr>
          <p:spPr>
            <a:xfrm rot="5400000">
              <a:off x="5973091" y="2070765"/>
              <a:ext cx="396044" cy="648072"/>
            </a:xfrm>
            <a:prstGeom prst="up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65210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123478"/>
            <a:ext cx="8229600" cy="421555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Cloud OS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3945777" y="2191497"/>
            <a:ext cx="1238545" cy="121817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8" name="Прямая соединительная линия 47"/>
          <p:cNvCxnSpPr>
            <a:stCxn id="15" idx="4"/>
          </p:cNvCxnSpPr>
          <p:nvPr/>
        </p:nvCxnSpPr>
        <p:spPr>
          <a:xfrm flipH="1" flipV="1">
            <a:off x="4518740" y="3802062"/>
            <a:ext cx="11534" cy="78112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>
            <a:endCxn id="8" idx="0"/>
          </p:cNvCxnSpPr>
          <p:nvPr/>
        </p:nvCxnSpPr>
        <p:spPr>
          <a:xfrm flipV="1">
            <a:off x="5292080" y="1802167"/>
            <a:ext cx="1352537" cy="78629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>
            <a:endCxn id="13" idx="1"/>
          </p:cNvCxnSpPr>
          <p:nvPr/>
        </p:nvCxnSpPr>
        <p:spPr>
          <a:xfrm flipH="1" flipV="1">
            <a:off x="2426641" y="1298851"/>
            <a:ext cx="1351630" cy="123615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57" name="Группа 56"/>
          <p:cNvGrpSpPr/>
          <p:nvPr/>
        </p:nvGrpSpPr>
        <p:grpSpPr>
          <a:xfrm>
            <a:off x="827584" y="195486"/>
            <a:ext cx="7261562" cy="4423468"/>
            <a:chOff x="827584" y="82139"/>
            <a:chExt cx="7261562" cy="4423468"/>
          </a:xfrm>
        </p:grpSpPr>
        <p:grpSp>
          <p:nvGrpSpPr>
            <p:cNvPr id="38" name="Группа 37"/>
            <p:cNvGrpSpPr/>
            <p:nvPr/>
          </p:nvGrpSpPr>
          <p:grpSpPr>
            <a:xfrm>
              <a:off x="827584" y="82139"/>
              <a:ext cx="7261562" cy="4423468"/>
              <a:chOff x="827584" y="82139"/>
              <a:chExt cx="7261562" cy="4423468"/>
            </a:xfrm>
          </p:grpSpPr>
          <p:sp>
            <p:nvSpPr>
              <p:cNvPr id="13" name="Овал 12"/>
              <p:cNvSpPr/>
              <p:nvPr/>
            </p:nvSpPr>
            <p:spPr>
              <a:xfrm>
                <a:off x="2136904" y="910960"/>
                <a:ext cx="1978450" cy="1874701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4968298" y="897353"/>
                <a:ext cx="1673306" cy="162726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Овал 14"/>
              <p:cNvSpPr/>
              <p:nvPr/>
            </p:nvSpPr>
            <p:spPr>
              <a:xfrm>
                <a:off x="3229761" y="1920136"/>
                <a:ext cx="2601026" cy="2549699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2" name="Овал 21"/>
              <p:cNvSpPr/>
              <p:nvPr/>
            </p:nvSpPr>
            <p:spPr>
              <a:xfrm>
                <a:off x="2590050" y="2831058"/>
                <a:ext cx="1673306" cy="162726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4759607" y="2827433"/>
                <a:ext cx="1673306" cy="162726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Овал 7"/>
              <p:cNvSpPr/>
              <p:nvPr/>
            </p:nvSpPr>
            <p:spPr>
              <a:xfrm>
                <a:off x="5200088" y="1688820"/>
                <a:ext cx="2889058" cy="2781015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Service Provider</a:t>
                </a:r>
              </a:p>
              <a:p>
                <a:pPr algn="ctr"/>
                <a:r>
                  <a:rPr lang="en-US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Cloud</a:t>
                </a:r>
                <a:endParaRPr lang="ru-RU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Овал 8"/>
              <p:cNvSpPr/>
              <p:nvPr/>
            </p:nvSpPr>
            <p:spPr>
              <a:xfrm>
                <a:off x="3369419" y="82139"/>
                <a:ext cx="2601026" cy="2549699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Microsoft</a:t>
                </a:r>
              </a:p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Azure</a:t>
                </a:r>
                <a:endParaRPr lang="ru-RU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Овал 5"/>
              <p:cNvSpPr/>
              <p:nvPr/>
            </p:nvSpPr>
            <p:spPr>
              <a:xfrm>
                <a:off x="827584" y="1814014"/>
                <a:ext cx="2888860" cy="2691593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Customer</a:t>
                </a:r>
              </a:p>
              <a:p>
                <a:pPr algn="ctr"/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Private Cloud</a:t>
                </a:r>
                <a:endParaRPr lang="ru-RU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Круговая стрелка 35"/>
              <p:cNvSpPr/>
              <p:nvPr/>
            </p:nvSpPr>
            <p:spPr>
              <a:xfrm>
                <a:off x="3549285" y="1833464"/>
                <a:ext cx="1919653" cy="1942161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9897921"/>
                  <a:gd name="adj5" fmla="val 12719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Круговая стрелка 36"/>
              <p:cNvSpPr/>
              <p:nvPr/>
            </p:nvSpPr>
            <p:spPr>
              <a:xfrm rot="10800000">
                <a:off x="3557530" y="1874061"/>
                <a:ext cx="1919653" cy="1942161"/>
              </a:xfrm>
              <a:prstGeom prst="circularArrow">
                <a:avLst>
                  <a:gd name="adj1" fmla="val 12500"/>
                  <a:gd name="adj2" fmla="val 1142319"/>
                  <a:gd name="adj3" fmla="val 20457681"/>
                  <a:gd name="adj4" fmla="val 10019421"/>
                  <a:gd name="adj5" fmla="val 125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4" name="Прямоугольник 53"/>
            <p:cNvSpPr/>
            <p:nvPr/>
          </p:nvSpPr>
          <p:spPr>
            <a:xfrm rot="2482857" flipV="1">
              <a:off x="2217926" y="1737021"/>
              <a:ext cx="1851792" cy="53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 54"/>
            <p:cNvSpPr/>
            <p:nvPr/>
          </p:nvSpPr>
          <p:spPr>
            <a:xfrm rot="19283484" flipV="1">
              <a:off x="4938894" y="1906191"/>
              <a:ext cx="1783788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 rot="5400000" flipV="1">
              <a:off x="4135889" y="4033056"/>
              <a:ext cx="802234" cy="488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5827676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21555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Azure Pack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еще жив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Да!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4</a:t>
            </a:fld>
            <a:endParaRPr lang="en-US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574" y="915566"/>
            <a:ext cx="7182852" cy="147658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524" y="2704053"/>
            <a:ext cx="5684952" cy="110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7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4013" y="267494"/>
            <a:ext cx="1872208" cy="85725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Azure Pack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639694" y="267494"/>
            <a:ext cx="216024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accent1">
                    <a:lumMod val="75000"/>
                  </a:schemeClr>
                </a:solidFill>
                <a:latin typeface="PlumbC" pitchFamily="2" charset="0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Azure Stack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8104" y="511453"/>
            <a:ext cx="721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880785"/>
            <a:ext cx="3168352" cy="2987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987574"/>
            <a:ext cx="3024336" cy="6480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IaaS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8354" y="1680942"/>
            <a:ext cx="3003526" cy="6480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Old Azure Portal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8354" y="2388665"/>
            <a:ext cx="3003526" cy="6480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Windows Server &amp; System Center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88354" y="3096388"/>
            <a:ext cx="3003526" cy="6480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Большинство оборудования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02696" y="880785"/>
            <a:ext cx="3168352" cy="2987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174704" y="987574"/>
            <a:ext cx="3024336" cy="6480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Azure Services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195514" y="1680942"/>
            <a:ext cx="3003526" cy="6480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New Azure Portal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95514" y="2388665"/>
            <a:ext cx="3003526" cy="6480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Azure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архитектура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195514" y="3096388"/>
            <a:ext cx="3003526" cy="64807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Специфическое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борудование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30352" y="987574"/>
            <a:ext cx="4427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48667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3178696" cy="421555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Cloud Platform Suite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6</a:t>
            </a:fld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6129"/>
            <a:ext cx="1905000" cy="1905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073" y="205979"/>
            <a:ext cx="2194379" cy="11581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039325" y="992490"/>
            <a:ext cx="4536504" cy="74101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Лицензируется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 processor + Per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OSE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51720" y="1779662"/>
            <a:ext cx="4536504" cy="74101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Включает в себя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Windows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2012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R2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System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Center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R2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051720" y="2566834"/>
            <a:ext cx="4536504" cy="74101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Виртуализация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Hyper-V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051720" y="3354006"/>
            <a:ext cx="4536504" cy="74101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Оплата только за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Windows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OSE</a:t>
            </a:r>
          </a:p>
        </p:txBody>
      </p:sp>
    </p:spTree>
    <p:extLst>
      <p:ext uri="{BB962C8B-B14F-4D97-AF65-F5344CB8AC3E}">
        <p14:creationId xmlns:p14="http://schemas.microsoft.com/office/powerpoint/2010/main" val="32648144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4546848" cy="421555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CIS 2016 + Windows Azure Pack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6129"/>
            <a:ext cx="1905000" cy="1905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073" y="205979"/>
            <a:ext cx="2194379" cy="11581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039325" y="992490"/>
            <a:ext cx="4536504" cy="74101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Лицензируется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Core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51720" y="1779662"/>
            <a:ext cx="4536504" cy="74101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Включает в себя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Windows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201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System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Center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51720" y="2566834"/>
            <a:ext cx="4536504" cy="74101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Совместим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WAP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51720" y="3354006"/>
            <a:ext cx="4536504" cy="74101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Новые возможности 2016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14613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067128" cy="565571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Продажа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Cloud OS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решений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8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771550"/>
            <a:ext cx="8496944" cy="7200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Web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Hosting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2847" y="3112703"/>
            <a:ext cx="8496944" cy="7200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Desktop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Hosting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2330329"/>
            <a:ext cx="8496944" cy="7200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Database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Hosting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2847" y="3889108"/>
            <a:ext cx="8496944" cy="7200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Application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Hosting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1547955"/>
            <a:ext cx="8496944" cy="7200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Infrastructure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Hosting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7809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4978896" cy="421555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Selling Hosted Web Solutions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9</a:t>
            </a:fld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481955"/>
            <a:ext cx="1728192" cy="223108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7504" y="627534"/>
            <a:ext cx="8712968" cy="18002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Преимущества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Cloud OS Hosted Web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Простая разработка, развертывание и управление с помощью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Windows Azure Pack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Разработка сайтов с предпочитаемым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framework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-ом </a:t>
            </a:r>
            <a:r>
              <a:rPr lang="en-US" sz="2000" dirty="0"/>
              <a:t>(ASP.net, Classic ASP, PHP, Node.js, etc.)</a:t>
            </a:r>
            <a:endParaRPr lang="ru-R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Галерея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Web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2481956"/>
            <a:ext cx="6912768" cy="22310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Интересно пользователям::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Разработчикам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фрилансерам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работающим с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SMB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рынком.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Штатным корпоративным разработчикам -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mid-market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enterprise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интерактивные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компании.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008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6131024" cy="49356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Selling Hosted Infrastructure Solutions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859782"/>
            <a:ext cx="2736304" cy="18002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7504" y="771550"/>
            <a:ext cx="8712968" cy="201622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Cloud OS Hosted Infrastructure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асштабирование ресурсов как сервис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CPU cycles, storage, networking, etc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Пользователям не нужно обладать или управлять оборудованием или дата-центром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Приложения разворачиваются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нативно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 Облаке, существующие рабочие нагрузки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Windows/Linux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размещаются как виртуальные машины в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Облаке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15816" y="2863118"/>
            <a:ext cx="5904656" cy="17968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ля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заказчиков, которым необходимо: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Гибкая инфраструктура с емкостями за пределами их дата-центров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Backup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disaster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recovery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возможности быстрой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разработки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тестирования новых приложений.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Uptime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сохранение данных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9748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5698976" cy="421555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Selling Hosted Database Solutions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2355727"/>
            <a:ext cx="1834365" cy="232235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07504" y="650783"/>
            <a:ext cx="8712968" cy="160007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Hosted Database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включают: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SQL Server Hosted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Database as a Service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Availability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Value Added Business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Intelligence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51720" y="2355727"/>
            <a:ext cx="6768752" cy="232235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</a:rPr>
              <a:t>Database Hosting </a:t>
            </a:r>
            <a:r>
              <a:rPr lang="ru-RU" b="1" dirty="0">
                <a:solidFill>
                  <a:schemeClr val="tx1"/>
                </a:solidFill>
              </a:rPr>
              <a:t>преимущества </a:t>
            </a:r>
            <a:r>
              <a:rPr lang="ru-RU" b="1" dirty="0" smtClean="0">
                <a:solidFill>
                  <a:schemeClr val="tx1"/>
                </a:solidFill>
              </a:rPr>
              <a:t>для </a:t>
            </a:r>
            <a:r>
              <a:rPr lang="ru-RU" b="1" dirty="0">
                <a:solidFill>
                  <a:schemeClr val="tx1"/>
                </a:solidFill>
              </a:rPr>
              <a:t>пользователей, которые: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Испытывают проблемы с активностью существующих приложений и </a:t>
            </a:r>
            <a:r>
              <a:rPr lang="en-US" dirty="0">
                <a:solidFill>
                  <a:schemeClr val="tx1"/>
                </a:solidFill>
              </a:rPr>
              <a:t>Web-</a:t>
            </a:r>
            <a:r>
              <a:rPr lang="ru-RU" dirty="0">
                <a:solidFill>
                  <a:schemeClr val="tx1"/>
                </a:solidFill>
              </a:rPr>
              <a:t>сайтов.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Испытывают ограничения в увеличении хранилищ данных и </a:t>
            </a:r>
            <a:r>
              <a:rPr lang="ru-RU" dirty="0" smtClean="0">
                <a:solidFill>
                  <a:schemeClr val="tx1"/>
                </a:solidFill>
              </a:rPr>
              <a:t>управлении ими.</a:t>
            </a:r>
            <a:endParaRPr lang="ru-RU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Ищут способы уменьшения </a:t>
            </a:r>
            <a:r>
              <a:rPr lang="en-US" dirty="0">
                <a:solidFill>
                  <a:schemeClr val="tx1"/>
                </a:solidFill>
              </a:rPr>
              <a:t>TCO</a:t>
            </a:r>
            <a:r>
              <a:rPr lang="ru-RU" dirty="0">
                <a:solidFill>
                  <a:schemeClr val="tx1"/>
                </a:solidFill>
              </a:rPr>
              <a:t> управления данными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9363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931224" cy="421555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Database-as-a-Service on SQL Server 2016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12</a:t>
            </a:fld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59782"/>
            <a:ext cx="2057853" cy="173774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79512" y="627534"/>
            <a:ext cx="8640960" cy="136815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Инструменты от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Microsoft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DBaaS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SQL Server 2016 Enterprise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функциями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Resource Governor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Constrained Databases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Windows Azure Pack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SQL Server Resource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Provider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11760" y="2067694"/>
            <a:ext cx="6408712" cy="252983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Multi-tenant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DBaaS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позволяет: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Распределить стоимость лицензий между разными пользователями.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Распределить вычислительные мощности и масштабировать их.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Централизованная поддержка.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Пользователям не нужно управлять экземплярами БД, это покрывается Сервис провайдерами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57129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5482952" cy="49356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Selling Hosted Desktop Solutions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13</a:t>
            </a:fld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5" y="2283718"/>
            <a:ext cx="2665648" cy="239809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07505" y="699542"/>
            <a:ext cx="8712967" cy="149872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Преимущества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Cloud OS Hosted Desktop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Hosted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Desktop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решения предоставляют доступ к бизнес-приложениям.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Приложения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доступны на любых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Windows, Apple, Android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устройствах, в любом месте.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43808" y="2283718"/>
            <a:ext cx="5976664" cy="23980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пользователей, которым: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использование удаленного рабочего стола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различных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устройствах и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угодно.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продлить жизнь устаревшим бизнес приложениям.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работать вне офиса и иметь доступ в любое время в любом месте.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Сложно или дорого развернуть новое приложение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4225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5554960" cy="56557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Selling Hosted Application Solutions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14</a:t>
            </a:fld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427734"/>
            <a:ext cx="1744262" cy="224537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7526" y="724473"/>
            <a:ext cx="8722946" cy="165618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Преимущества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Hosted Application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Значительное масштабирование ВМ для критически важных нагрузок 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SQL Server, SharePoint and Exchange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Мощные возможности хранилищ – до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64 TB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VHDX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979712" y="2427734"/>
            <a:ext cx="6840760" cy="22453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Пользователи, которым нужно: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Разрабатывать и тестировать новые приложения с улучшенными возможностями внедрения.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могут мигрировать старые приложения без изменения кода.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критически важными приложениями, запущенными на старых ОС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412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6131024" cy="421555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ледующие шаги: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5C1A-1A7B-4B48-8636-2450ADD645C0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1347614"/>
            <a:ext cx="5328592" cy="74101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Windows Server 2012R2 -&gt;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Windows Server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201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24154" y="2134786"/>
            <a:ext cx="5316197" cy="74101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Разворачивайте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Azure Pack!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4155" y="2921958"/>
            <a:ext cx="5316196" cy="74101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Azure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Pack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Azure Stack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602" y="-43752"/>
            <a:ext cx="2664296" cy="13452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36" y="2910783"/>
            <a:ext cx="2264001" cy="185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9222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563638"/>
            <a:ext cx="7920880" cy="911820"/>
          </a:xfrm>
        </p:spPr>
        <p:txBody>
          <a:bodyPr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88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Mega">
      <a:dk1>
        <a:sysClr val="windowText" lastClr="000000"/>
      </a:dk1>
      <a:lt1>
        <a:sysClr val="window" lastClr="FFFFFF"/>
      </a:lt1>
      <a:dk2>
        <a:srgbClr val="298E2A"/>
      </a:dk2>
      <a:lt2>
        <a:srgbClr val="EEECE1"/>
      </a:lt2>
      <a:accent1>
        <a:srgbClr val="298E2A"/>
      </a:accent1>
      <a:accent2>
        <a:srgbClr val="006600"/>
      </a:accent2>
      <a:accent3>
        <a:srgbClr val="9BBB59"/>
      </a:accent3>
      <a:accent4>
        <a:srgbClr val="99CC00"/>
      </a:accent4>
      <a:accent5>
        <a:srgbClr val="CCCC00"/>
      </a:accent5>
      <a:accent6>
        <a:srgbClr val="F79646"/>
      </a:accent6>
      <a:hlink>
        <a:srgbClr val="0000BF"/>
      </a:hlink>
      <a:folHlink>
        <a:srgbClr val="5F0060"/>
      </a:folHlink>
    </a:clrScheme>
    <a:fontScheme name="Microsoft">
      <a:majorFont>
        <a:latin typeface="PlumbMediumC"/>
        <a:ea typeface=""/>
        <a:cs typeface=""/>
      </a:majorFont>
      <a:minorFont>
        <a:latin typeface="Plumb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1916</TotalTime>
  <Words>1570</Words>
  <Application>Microsoft Office PowerPoint</Application>
  <PresentationFormat>Экран (16:9)</PresentationFormat>
  <Paragraphs>179</Paragraphs>
  <Slides>16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PlumbC</vt:lpstr>
      <vt:lpstr>Calibri</vt:lpstr>
      <vt:lpstr>Arial</vt:lpstr>
      <vt:lpstr>Тема Office</vt:lpstr>
      <vt:lpstr>Кто и как может зарабатывать с Microsoft SPLA</vt:lpstr>
      <vt:lpstr>SPLA Business</vt:lpstr>
      <vt:lpstr>Cloud OS</vt:lpstr>
      <vt:lpstr>Azure Pack еще жив? Да!</vt:lpstr>
      <vt:lpstr>Azure Pack</vt:lpstr>
      <vt:lpstr>Cloud Platform Suite</vt:lpstr>
      <vt:lpstr>CIS 2016 + Windows Azure Pack</vt:lpstr>
      <vt:lpstr>Продажа Cloud OS решений</vt:lpstr>
      <vt:lpstr>Selling Hosted Web Solutions </vt:lpstr>
      <vt:lpstr>Selling Hosted Infrastructure Solutions </vt:lpstr>
      <vt:lpstr>Selling Hosted Database Solutions </vt:lpstr>
      <vt:lpstr>Database-as-a-Service on SQL Server 2016</vt:lpstr>
      <vt:lpstr>Selling Hosted Desktop Solutions</vt:lpstr>
      <vt:lpstr>Selling Hosted Application Solutions</vt:lpstr>
      <vt:lpstr>Следующие шаги: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SPLA – найкраща програма ліцензування!</dc:title>
  <dc:creator>bikoz</dc:creator>
  <cp:lastModifiedBy>Рачицкий Дмитрий</cp:lastModifiedBy>
  <cp:revision>135</cp:revision>
  <dcterms:created xsi:type="dcterms:W3CDTF">2017-01-24T11:42:40Z</dcterms:created>
  <dcterms:modified xsi:type="dcterms:W3CDTF">2017-12-21T07:11:31Z</dcterms:modified>
</cp:coreProperties>
</file>